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8"/>
  </p:notesMasterIdLst>
  <p:sldIdLst>
    <p:sldId id="256" r:id="rId5"/>
    <p:sldId id="271" r:id="rId6"/>
    <p:sldId id="273" r:id="rId7"/>
    <p:sldId id="272" r:id="rId8"/>
    <p:sldId id="274" r:id="rId9"/>
    <p:sldId id="277" r:id="rId10"/>
    <p:sldId id="275" r:id="rId11"/>
    <p:sldId id="276" r:id="rId12"/>
    <p:sldId id="270" r:id="rId13"/>
    <p:sldId id="278" r:id="rId14"/>
    <p:sldId id="279" r:id="rId15"/>
    <p:sldId id="280" r:id="rId16"/>
    <p:sldId id="281" r:id="rId17"/>
    <p:sldId id="282" r:id="rId18"/>
    <p:sldId id="283" r:id="rId19"/>
    <p:sldId id="284" r:id="rId20"/>
    <p:sldId id="285" r:id="rId21"/>
    <p:sldId id="286" r:id="rId22"/>
    <p:sldId id="288" r:id="rId23"/>
    <p:sldId id="289" r:id="rId24"/>
    <p:sldId id="287" r:id="rId25"/>
    <p:sldId id="290" r:id="rId26"/>
    <p:sldId id="291" r:id="rId27"/>
    <p:sldId id="293" r:id="rId28"/>
    <p:sldId id="294" r:id="rId29"/>
    <p:sldId id="295" r:id="rId30"/>
    <p:sldId id="296" r:id="rId31"/>
    <p:sldId id="292" r:id="rId32"/>
    <p:sldId id="297" r:id="rId33"/>
    <p:sldId id="298" r:id="rId34"/>
    <p:sldId id="299" r:id="rId35"/>
    <p:sldId id="301" r:id="rId36"/>
    <p:sldId id="300" r:id="rId37"/>
    <p:sldId id="2547" r:id="rId38"/>
    <p:sldId id="2527" r:id="rId39"/>
    <p:sldId id="2546" r:id="rId40"/>
    <p:sldId id="2528" r:id="rId41"/>
    <p:sldId id="2548" r:id="rId42"/>
    <p:sldId id="2549" r:id="rId43"/>
    <p:sldId id="2550" r:id="rId44"/>
    <p:sldId id="2539" r:id="rId45"/>
    <p:sldId id="2551" r:id="rId46"/>
    <p:sldId id="25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E51"/>
    <a:srgbClr val="003E52"/>
    <a:srgbClr val="244A9F"/>
    <a:srgbClr val="7A5F36"/>
    <a:srgbClr val="CB9F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B635EE-3BB8-4F19-BE3C-FC04D1F65CBE}" v="1527" dt="2024-12-11T19:59:17.078"/>
    <p1510:client id="{FFE4B195-188E-4934-B475-5464B47BA491}" v="19" dt="2024-12-11T17:56:33.1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p:restoredTop sz="94422"/>
  </p:normalViewPr>
  <p:slideViewPr>
    <p:cSldViewPr snapToGrid="0" snapToObjects="1">
      <p:cViewPr varScale="1">
        <p:scale>
          <a:sx n="62" d="100"/>
          <a:sy n="62" d="100"/>
        </p:scale>
        <p:origin x="720" y="5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719A9F-38AC-6D41-A3AB-063BEB6D85DE}"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D3B3B-75AC-574E-A42F-AEFC8DAFA0D7}" type="slidenum">
              <a:rPr lang="en-US" smtClean="0"/>
              <a:t>‹#›</a:t>
            </a:fld>
            <a:endParaRPr lang="en-US"/>
          </a:p>
        </p:txBody>
      </p:sp>
    </p:spTree>
    <p:extLst>
      <p:ext uri="{BB962C8B-B14F-4D97-AF65-F5344CB8AC3E}">
        <p14:creationId xmlns:p14="http://schemas.microsoft.com/office/powerpoint/2010/main" val="1749192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DD3B3B-75AC-574E-A42F-AEFC8DAFA0D7}" type="slidenum">
              <a:rPr lang="en-US" smtClean="0"/>
              <a:t>1</a:t>
            </a:fld>
            <a:endParaRPr lang="en-US"/>
          </a:p>
        </p:txBody>
      </p:sp>
    </p:spTree>
    <p:extLst>
      <p:ext uri="{BB962C8B-B14F-4D97-AF65-F5344CB8AC3E}">
        <p14:creationId xmlns:p14="http://schemas.microsoft.com/office/powerpoint/2010/main" val="1769964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Graphics from Nov Joint Lead update</a:t>
            </a:r>
          </a:p>
          <a:p>
            <a:r>
              <a:rPr lang="en-US"/>
              <a:t>Key Takeaways</a:t>
            </a:r>
          </a:p>
        </p:txBody>
      </p:sp>
      <p:sp>
        <p:nvSpPr>
          <p:cNvPr id="4" name="Slide Number Placeholder 3"/>
          <p:cNvSpPr>
            <a:spLocks noGrp="1"/>
          </p:cNvSpPr>
          <p:nvPr>
            <p:ph type="sldNum" sz="quarter" idx="5"/>
          </p:nvPr>
        </p:nvSpPr>
        <p:spPr/>
        <p:txBody>
          <a:bodyPr/>
          <a:lstStyle/>
          <a:p>
            <a:fld id="{06DD3B3B-75AC-574E-A42F-AEFC8DAFA0D7}" type="slidenum">
              <a:rPr lang="en-US" smtClean="0"/>
              <a:t>34</a:t>
            </a:fld>
            <a:endParaRPr lang="en-US"/>
          </a:p>
        </p:txBody>
      </p:sp>
    </p:spTree>
    <p:extLst>
      <p:ext uri="{BB962C8B-B14F-4D97-AF65-F5344CB8AC3E}">
        <p14:creationId xmlns:p14="http://schemas.microsoft.com/office/powerpoint/2010/main" val="2505551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Graphics from Nov Joint Lead update</a:t>
            </a:r>
          </a:p>
          <a:p>
            <a:r>
              <a:rPr lang="en-US"/>
              <a:t>Key Takeaways</a:t>
            </a:r>
          </a:p>
        </p:txBody>
      </p:sp>
      <p:sp>
        <p:nvSpPr>
          <p:cNvPr id="4" name="Slide Number Placeholder 3"/>
          <p:cNvSpPr>
            <a:spLocks noGrp="1"/>
          </p:cNvSpPr>
          <p:nvPr>
            <p:ph type="sldNum" sz="quarter" idx="5"/>
          </p:nvPr>
        </p:nvSpPr>
        <p:spPr/>
        <p:txBody>
          <a:bodyPr/>
          <a:lstStyle/>
          <a:p>
            <a:fld id="{06DD3B3B-75AC-574E-A42F-AEFC8DAFA0D7}" type="slidenum">
              <a:rPr lang="en-US" smtClean="0"/>
              <a:t>35</a:t>
            </a:fld>
            <a:endParaRPr lang="en-US"/>
          </a:p>
        </p:txBody>
      </p:sp>
    </p:spTree>
    <p:extLst>
      <p:ext uri="{BB962C8B-B14F-4D97-AF65-F5344CB8AC3E}">
        <p14:creationId xmlns:p14="http://schemas.microsoft.com/office/powerpoint/2010/main" val="168099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Graphics from Nov Joint Lead update</a:t>
            </a:r>
          </a:p>
          <a:p>
            <a:r>
              <a:rPr lang="en-US"/>
              <a:t>Key Takeaways</a:t>
            </a:r>
          </a:p>
        </p:txBody>
      </p:sp>
      <p:sp>
        <p:nvSpPr>
          <p:cNvPr id="4" name="Slide Number Placeholder 3"/>
          <p:cNvSpPr>
            <a:spLocks noGrp="1"/>
          </p:cNvSpPr>
          <p:nvPr>
            <p:ph type="sldNum" sz="quarter" idx="5"/>
          </p:nvPr>
        </p:nvSpPr>
        <p:spPr/>
        <p:txBody>
          <a:bodyPr/>
          <a:lstStyle/>
          <a:p>
            <a:fld id="{06DD3B3B-75AC-574E-A42F-AEFC8DAFA0D7}" type="slidenum">
              <a:rPr lang="en-US" smtClean="0"/>
              <a:t>36</a:t>
            </a:fld>
            <a:endParaRPr lang="en-US"/>
          </a:p>
        </p:txBody>
      </p:sp>
    </p:spTree>
    <p:extLst>
      <p:ext uri="{BB962C8B-B14F-4D97-AF65-F5344CB8AC3E}">
        <p14:creationId xmlns:p14="http://schemas.microsoft.com/office/powerpoint/2010/main" val="2557116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Planning to hold Interested Party meeting early next year</a:t>
            </a:r>
          </a:p>
          <a:p>
            <a:endParaRPr lang="en-US"/>
          </a:p>
          <a:p>
            <a:endParaRPr lang="en-US"/>
          </a:p>
          <a:p>
            <a:r>
              <a:rPr lang="en-US"/>
              <a:t>Alternative Development – hoping to complete this winter</a:t>
            </a:r>
          </a:p>
          <a:p>
            <a:r>
              <a:rPr lang="en-US"/>
              <a:t>Modeling – targeting early 2025</a:t>
            </a:r>
          </a:p>
          <a:p>
            <a:r>
              <a:rPr lang="en-US"/>
              <a:t>BA/Public Draft NEPA document in the summer </a:t>
            </a:r>
          </a:p>
          <a:p>
            <a:r>
              <a:rPr lang="en-US"/>
              <a:t>And Bos and NEPA decision towards the end of next year </a:t>
            </a:r>
          </a:p>
        </p:txBody>
      </p:sp>
      <p:sp>
        <p:nvSpPr>
          <p:cNvPr id="4" name="Slide Number Placeholder 3"/>
          <p:cNvSpPr>
            <a:spLocks noGrp="1"/>
          </p:cNvSpPr>
          <p:nvPr>
            <p:ph type="sldNum" sz="quarter" idx="5"/>
          </p:nvPr>
        </p:nvSpPr>
        <p:spPr/>
        <p:txBody>
          <a:bodyPr/>
          <a:lstStyle/>
          <a:p>
            <a:fld id="{06DD3B3B-75AC-574E-A42F-AEFC8DAFA0D7}" type="slidenum">
              <a:rPr lang="en-US" smtClean="0"/>
              <a:t>42</a:t>
            </a:fld>
            <a:endParaRPr lang="en-US"/>
          </a:p>
        </p:txBody>
      </p:sp>
    </p:spTree>
    <p:extLst>
      <p:ext uri="{BB962C8B-B14F-4D97-AF65-F5344CB8AC3E}">
        <p14:creationId xmlns:p14="http://schemas.microsoft.com/office/powerpoint/2010/main" val="3333600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over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5472" y="6400799"/>
            <a:ext cx="2743200" cy="365125"/>
          </a:xfrm>
        </p:spPr>
        <p:txBody>
          <a:bodyPr/>
          <a:lstStyle>
            <a:lvl1pPr>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sp>
        <p:nvSpPr>
          <p:cNvPr id="8" name="Title 1">
            <a:extLst>
              <a:ext uri="{FF2B5EF4-FFF2-40B4-BE49-F238E27FC236}">
                <a16:creationId xmlns:a16="http://schemas.microsoft.com/office/drawing/2014/main" id="{B1125E9D-4D35-7747-8ADA-CA687A74F2EA}"/>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10" name="Subtitle 2">
            <a:extLst>
              <a:ext uri="{FF2B5EF4-FFF2-40B4-BE49-F238E27FC236}">
                <a16:creationId xmlns:a16="http://schemas.microsoft.com/office/drawing/2014/main" id="{DCE2FBE1-ED95-4A48-A122-EEC20C170C52}"/>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3" name="Picture 2" descr="Reclamation logo with shield that shows a dam with water flowing over it.">
            <a:extLst>
              <a:ext uri="{FF2B5EF4-FFF2-40B4-BE49-F238E27FC236}">
                <a16:creationId xmlns:a16="http://schemas.microsoft.com/office/drawing/2014/main" id="{A3BB3A5E-B05F-A242-AC2B-AF1935FC3162}"/>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401756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edi Reservoir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sp>
        <p:nvSpPr>
          <p:cNvPr id="7" name="Title 1">
            <a:extLst>
              <a:ext uri="{FF2B5EF4-FFF2-40B4-BE49-F238E27FC236}">
                <a16:creationId xmlns:a16="http://schemas.microsoft.com/office/drawing/2014/main" id="{47B7B7D0-879D-374E-A7E4-3ED454D49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8" name="Subtitle 2">
            <a:extLst>
              <a:ext uri="{FF2B5EF4-FFF2-40B4-BE49-F238E27FC236}">
                <a16:creationId xmlns:a16="http://schemas.microsoft.com/office/drawing/2014/main" id="{48AE7656-E318-B746-8E3C-1A175B203DBE}"/>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9" name="Picture 8" descr="Reclamation logo with shield that shows a dam with water flowing over it.">
            <a:extLst>
              <a:ext uri="{FF2B5EF4-FFF2-40B4-BE49-F238E27FC236}">
                <a16:creationId xmlns:a16="http://schemas.microsoft.com/office/drawing/2014/main" id="{1E914312-A458-7146-82CB-6211D14DCECC}"/>
              </a:ext>
            </a:extLst>
          </p:cNvPr>
          <p:cNvPicPr>
            <a:picLocks noChangeAspect="1"/>
          </p:cNvPicPr>
          <p:nvPr userDrawn="1"/>
        </p:nvPicPr>
        <p:blipFill>
          <a:blip r:embed="rId3"/>
          <a:stretch>
            <a:fillRect/>
          </a:stretch>
        </p:blipFill>
        <p:spPr>
          <a:xfrm>
            <a:off x="246888" y="246888"/>
            <a:ext cx="3657600" cy="1160585"/>
          </a:xfrm>
          <a:prstGeom prst="rect">
            <a:avLst/>
          </a:prstGeom>
        </p:spPr>
      </p:pic>
    </p:spTree>
    <p:extLst>
      <p:ext uri="{BB962C8B-B14F-4D97-AF65-F5344CB8AC3E}">
        <p14:creationId xmlns:p14="http://schemas.microsoft.com/office/powerpoint/2010/main" val="604275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uckee River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6D956179-10B6-D343-9592-127F31DD411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7A07F594-4306-0F42-895A-C4C718D65D8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7" name="Picture 6" descr="Reclamation logo with shield that shows a dam with water flowing over it.">
            <a:extLst>
              <a:ext uri="{FF2B5EF4-FFF2-40B4-BE49-F238E27FC236}">
                <a16:creationId xmlns:a16="http://schemas.microsoft.com/office/drawing/2014/main" id="{BDCFF41C-476E-B94B-92CE-59108B74D1E1}"/>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1444982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afting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AA50674D-E10E-9547-8E97-9764DEE26545}"/>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CE5B67A1-0D79-9340-AD59-829740133CF6}"/>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7" name="Picture 6" descr="Reclamation logo with shield that shows a dam with water flowing over it.">
            <a:extLst>
              <a:ext uri="{FF2B5EF4-FFF2-40B4-BE49-F238E27FC236}">
                <a16:creationId xmlns:a16="http://schemas.microsoft.com/office/drawing/2014/main" id="{F36C494F-E6B5-034C-AF80-8F9C97343FE6}"/>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2662925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Background Title Slide bad">
    <p:bg>
      <p:bgPr>
        <a:solidFill>
          <a:srgbClr val="003E5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CEFC0C2-A130-9146-A779-7D2BF5FF5643}"/>
              </a:ext>
            </a:extLst>
          </p:cNvPr>
          <p:cNvSpPr>
            <a:spLocks noGrp="1"/>
          </p:cNvSpPr>
          <p:nvPr>
            <p:ph type="ctrTitle" hasCustomPrompt="1"/>
          </p:nvPr>
        </p:nvSpPr>
        <p:spPr>
          <a:xfrm>
            <a:off x="638175" y="1552678"/>
            <a:ext cx="9144000" cy="2387600"/>
          </a:xfrm>
          <a:effectLst/>
        </p:spPr>
        <p:txBody>
          <a:bodyPr anchor="b"/>
          <a:lstStyle>
            <a:lvl1pPr algn="l">
              <a:defRPr sz="6000" b="1" i="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11" name="Subtitle 2">
            <a:extLst>
              <a:ext uri="{FF2B5EF4-FFF2-40B4-BE49-F238E27FC236}">
                <a16:creationId xmlns:a16="http://schemas.microsoft.com/office/drawing/2014/main" id="{62F25F8E-0532-8E47-9BD2-6B61DE319C7D}"/>
              </a:ext>
            </a:extLst>
          </p:cNvPr>
          <p:cNvSpPr>
            <a:spLocks noGrp="1"/>
          </p:cNvSpPr>
          <p:nvPr>
            <p:ph type="subTitle" idx="1" hasCustomPrompt="1"/>
          </p:nvPr>
        </p:nvSpPr>
        <p:spPr>
          <a:xfrm>
            <a:off x="638175" y="4032353"/>
            <a:ext cx="9144000" cy="1655762"/>
          </a:xfrm>
          <a:effectLst/>
        </p:spPr>
        <p:txBody>
          <a:bodyPr>
            <a:noAutofit/>
          </a:bodyPr>
          <a:lstStyle>
            <a:lvl1pPr marL="0" indent="0" algn="l">
              <a:buNone/>
              <a:defRPr sz="3200" b="1" i="0" baseline="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sp>
        <p:nvSpPr>
          <p:cNvPr id="13" name="Slide Number Placeholder 5">
            <a:extLst>
              <a:ext uri="{FF2B5EF4-FFF2-40B4-BE49-F238E27FC236}">
                <a16:creationId xmlns:a16="http://schemas.microsoft.com/office/drawing/2014/main" id="{8FD2C275-E6B8-6B41-B0DA-05842798C2A7}"/>
              </a:ext>
            </a:extLst>
          </p:cNvPr>
          <p:cNvSpPr>
            <a:spLocks noGrp="1"/>
          </p:cNvSpPr>
          <p:nvPr>
            <p:ph type="sldNum" sz="quarter" idx="12"/>
          </p:nvPr>
        </p:nvSpPr>
        <p:spPr>
          <a:xfrm>
            <a:off x="114300" y="6400799"/>
            <a:ext cx="2743200" cy="365125"/>
          </a:xfrm>
          <a:effectLst/>
        </p:spPr>
        <p:txBody>
          <a:bodyPr/>
          <a:lstStyle>
            <a:lvl1pPr algn="l">
              <a:defRPr b="1" i="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pic>
        <p:nvPicPr>
          <p:cNvPr id="6" name="Picture 5" descr="Reclamation logo with shield that shows a dam with water flowing over it.">
            <a:extLst>
              <a:ext uri="{FF2B5EF4-FFF2-40B4-BE49-F238E27FC236}">
                <a16:creationId xmlns:a16="http://schemas.microsoft.com/office/drawing/2014/main" id="{AB8C3517-FFE3-3543-BB90-1F6AD7894009}"/>
              </a:ext>
            </a:extLst>
          </p:cNvPr>
          <p:cNvPicPr>
            <a:picLocks noChangeAspect="1"/>
          </p:cNvPicPr>
          <p:nvPr userDrawn="1"/>
        </p:nvPicPr>
        <p:blipFill>
          <a:blip r:embed="rId2"/>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3637385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4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615468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5676900" cy="1325563"/>
          </a:xfrm>
        </p:spPr>
        <p:txBody>
          <a:bodyPr/>
          <a:lstStyle/>
          <a:p>
            <a:r>
              <a:rPr lang="en-US"/>
              <a:t>Click to edit Master title style</a:t>
            </a:r>
          </a:p>
        </p:txBody>
      </p:sp>
      <p:sp>
        <p:nvSpPr>
          <p:cNvPr id="3" name="Content Placeholder 2"/>
          <p:cNvSpPr>
            <a:spLocks noGrp="1"/>
          </p:cNvSpPr>
          <p:nvPr>
            <p:ph sz="half" idx="1"/>
          </p:nvPr>
        </p:nvSpPr>
        <p:spPr>
          <a:xfrm>
            <a:off x="228600" y="1825625"/>
            <a:ext cx="5676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41EF61F-F18F-4945-A071-19E247F7E7A9}"/>
              </a:ext>
            </a:extLst>
          </p:cNvPr>
          <p:cNvSpPr>
            <a:spLocks noGrp="1"/>
          </p:cNvSpPr>
          <p:nvPr>
            <p:ph type="pic" sz="quarter" idx="13"/>
          </p:nvPr>
        </p:nvSpPr>
        <p:spPr>
          <a:xfrm>
            <a:off x="6019800" y="0"/>
            <a:ext cx="6172200" cy="6858000"/>
          </a:xfrm>
        </p:spPr>
        <p:txBody>
          <a:bodyPr/>
          <a:lstStyle/>
          <a:p>
            <a:endParaRPr lang="en-US"/>
          </a:p>
        </p:txBody>
      </p:sp>
      <p:sp>
        <p:nvSpPr>
          <p:cNvPr id="7" name="Slide Number Placeholder 6"/>
          <p:cNvSpPr>
            <a:spLocks noGrp="1"/>
          </p:cNvSpPr>
          <p:nvPr>
            <p:ph type="sldNum" sz="quarter" idx="12"/>
          </p:nvPr>
        </p:nvSpPr>
        <p:spPr>
          <a:xfrm>
            <a:off x="75177" y="6400799"/>
            <a:ext cx="2743200" cy="365125"/>
          </a:xfrm>
        </p:spPr>
        <p:txBody>
          <a:bodyPr/>
          <a:lstStyle/>
          <a:p>
            <a:fld id="{A1D9053B-8DB2-EA4A-A9CF-0F8FB54823AA}" type="slidenum">
              <a:rPr lang="en-US" smtClean="0"/>
              <a:t>‹#›</a:t>
            </a:fld>
            <a:endParaRPr lang="en-US"/>
          </a:p>
        </p:txBody>
      </p:sp>
      <p:sp>
        <p:nvSpPr>
          <p:cNvPr id="13" name="Text Placeholder 12">
            <a:extLst>
              <a:ext uri="{FF2B5EF4-FFF2-40B4-BE49-F238E27FC236}">
                <a16:creationId xmlns:a16="http://schemas.microsoft.com/office/drawing/2014/main" id="{746D3748-ABB9-B443-BC71-D363C45F8F59}"/>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195593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wer Photo">
    <p:spTree>
      <p:nvGrpSpPr>
        <p:cNvPr id="1" name=""/>
        <p:cNvGrpSpPr/>
        <p:nvPr/>
      </p:nvGrpSpPr>
      <p:grpSpPr>
        <a:xfrm>
          <a:off x="0" y="0"/>
          <a:ext cx="0" cy="0"/>
          <a:chOff x="0" y="0"/>
          <a:chExt cx="0" cy="0"/>
        </a:xfrm>
      </p:grpSpPr>
      <p:sp>
        <p:nvSpPr>
          <p:cNvPr id="14" name="Content Placeholder 2"/>
          <p:cNvSpPr>
            <a:spLocks noGrp="1"/>
          </p:cNvSpPr>
          <p:nvPr>
            <p:ph idx="1"/>
          </p:nvPr>
        </p:nvSpPr>
        <p:spPr>
          <a:xfrm>
            <a:off x="243840" y="1282700"/>
            <a:ext cx="11704320" cy="223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228600" y="365126"/>
            <a:ext cx="11704320" cy="763588"/>
          </a:xfrm>
          <a:prstGeom prst="rect">
            <a:avLst/>
          </a:prstGeom>
        </p:spPr>
        <p:txBody>
          <a:bodyPr vert="horz" lIns="91440" tIns="45720" rIns="91440" bIns="45720" rtlCol="0" anchor="ctr">
            <a:normAutofit/>
          </a:bodyPr>
          <a:lstStyle/>
          <a:p>
            <a:r>
              <a:rPr lang="en-US"/>
              <a:t>Click to edit Master title style</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dirty="0"/>
          </a:p>
        </p:txBody>
      </p:sp>
      <p:sp>
        <p:nvSpPr>
          <p:cNvPr id="3" name="Picture Placeholder 2">
            <a:extLst>
              <a:ext uri="{FF2B5EF4-FFF2-40B4-BE49-F238E27FC236}">
                <a16:creationId xmlns:a16="http://schemas.microsoft.com/office/drawing/2014/main" id="{4472FB8D-A789-774E-838C-1F0C33ABB8C7}"/>
              </a:ext>
            </a:extLst>
          </p:cNvPr>
          <p:cNvSpPr>
            <a:spLocks noGrp="1"/>
          </p:cNvSpPr>
          <p:nvPr>
            <p:ph type="pic" sz="quarter" idx="13"/>
          </p:nvPr>
        </p:nvSpPr>
        <p:spPr>
          <a:xfrm>
            <a:off x="0" y="3657600"/>
            <a:ext cx="12188952" cy="3291840"/>
          </a:xfrm>
        </p:spPr>
        <p:txBody>
          <a:bodyPr/>
          <a:lstStyle/>
          <a:p>
            <a:endParaRPr lang="en-US"/>
          </a:p>
        </p:txBody>
      </p:sp>
      <p:sp>
        <p:nvSpPr>
          <p:cNvPr id="9" name="Text Placeholder 12">
            <a:extLst>
              <a:ext uri="{FF2B5EF4-FFF2-40B4-BE49-F238E27FC236}">
                <a16:creationId xmlns:a16="http://schemas.microsoft.com/office/drawing/2014/main" id="{500D637E-7975-A549-BD9A-6F32EA44F726}"/>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704320" cy="1325563"/>
          </a:xfrm>
        </p:spPr>
        <p:txBody>
          <a:bodyPr/>
          <a:lstStyle/>
          <a:p>
            <a:r>
              <a:rPr lang="en-US"/>
              <a:t>Click to edit Master title style</a:t>
            </a:r>
          </a:p>
        </p:txBody>
      </p:sp>
      <p:sp>
        <p:nvSpPr>
          <p:cNvPr id="10" name="Content Placeholder 2"/>
          <p:cNvSpPr>
            <a:spLocks noGrp="1"/>
          </p:cNvSpPr>
          <p:nvPr>
            <p:ph idx="1"/>
          </p:nvPr>
        </p:nvSpPr>
        <p:spPr>
          <a:xfrm>
            <a:off x="228600" y="1813717"/>
            <a:ext cx="580644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A1D9053B-8DB2-EA4A-A9CF-0F8FB54823AA}" type="slidenum">
              <a:rPr lang="en-US" smtClean="0"/>
              <a:t>‹#›</a:t>
            </a:fld>
            <a:endParaRPr lang="en-US"/>
          </a:p>
        </p:txBody>
      </p:sp>
      <p:sp>
        <p:nvSpPr>
          <p:cNvPr id="8" name="Content Placeholder 2">
            <a:extLst>
              <a:ext uri="{FF2B5EF4-FFF2-40B4-BE49-F238E27FC236}">
                <a16:creationId xmlns:a16="http://schemas.microsoft.com/office/drawing/2014/main" id="{34E9173F-C547-3F4B-8FBB-C54045E69117}"/>
              </a:ext>
            </a:extLst>
          </p:cNvPr>
          <p:cNvSpPr>
            <a:spLocks noGrp="1"/>
          </p:cNvSpPr>
          <p:nvPr>
            <p:ph idx="13"/>
          </p:nvPr>
        </p:nvSpPr>
        <p:spPr>
          <a:xfrm>
            <a:off x="6126480" y="1810512"/>
            <a:ext cx="580644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2">
            <a:extLst>
              <a:ext uri="{FF2B5EF4-FFF2-40B4-BE49-F238E27FC236}">
                <a16:creationId xmlns:a16="http://schemas.microsoft.com/office/drawing/2014/main" id="{50DDB2AE-9458-1D4F-A33A-FB617F9D063D}"/>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3005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1D9053B-8DB2-EA4A-A9CF-0F8FB54823AA}" type="slidenum">
              <a:rPr lang="en-US" smtClean="0"/>
              <a:t>‹#›</a:t>
            </a:fld>
            <a:endParaRPr lang="en-US"/>
          </a:p>
        </p:txBody>
      </p:sp>
      <p:sp>
        <p:nvSpPr>
          <p:cNvPr id="7" name="Text Placeholder 12">
            <a:extLst>
              <a:ext uri="{FF2B5EF4-FFF2-40B4-BE49-F238E27FC236}">
                <a16:creationId xmlns:a16="http://schemas.microsoft.com/office/drawing/2014/main" id="{198F7814-5377-854F-86F2-EAD3E497FF0B}"/>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28949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D9053B-8DB2-EA4A-A9CF-0F8FB54823AA}" type="slidenum">
              <a:rPr lang="en-US" smtClean="0"/>
              <a:t>‹#›</a:t>
            </a:fld>
            <a:endParaRPr lang="en-US"/>
          </a:p>
        </p:txBody>
      </p:sp>
      <p:sp>
        <p:nvSpPr>
          <p:cNvPr id="6" name="Text Placeholder 12">
            <a:extLst>
              <a:ext uri="{FF2B5EF4-FFF2-40B4-BE49-F238E27FC236}">
                <a16:creationId xmlns:a16="http://schemas.microsoft.com/office/drawing/2014/main" id="{CCC3BA91-F810-FE44-AD8D-54DE6BBEA385}"/>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024078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len Canyon Title Slide">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CF271684-AFEB-3C4E-B24C-66AB0D665AD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09AE1B03-E323-BC4C-B8FB-529E31BA0AF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7" name="Picture 6" descr="Reclamation logo with shield that shows a dam with water flowing over it.">
            <a:extLst>
              <a:ext uri="{FF2B5EF4-FFF2-40B4-BE49-F238E27FC236}">
                <a16:creationId xmlns:a16="http://schemas.microsoft.com/office/drawing/2014/main" id="{62793A3D-1EF4-1A48-8A60-D4CA51FB414C}"/>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2640020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11" name="Picture Placeholder 10">
            <a:extLst>
              <a:ext uri="{FF2B5EF4-FFF2-40B4-BE49-F238E27FC236}">
                <a16:creationId xmlns:a16="http://schemas.microsoft.com/office/drawing/2014/main" id="{B5E47D94-0FBA-A74E-A3C9-AF495D4FF860}"/>
              </a:ext>
            </a:extLst>
          </p:cNvPr>
          <p:cNvSpPr>
            <a:spLocks noGrp="1"/>
          </p:cNvSpPr>
          <p:nvPr>
            <p:ph type="pic" sz="quarter" idx="13"/>
          </p:nvPr>
        </p:nvSpPr>
        <p:spPr>
          <a:xfrm>
            <a:off x="5065776" y="0"/>
            <a:ext cx="7123176" cy="6858000"/>
          </a:xfrm>
        </p:spPr>
        <p:txBody>
          <a:bodyPr/>
          <a:lstStyle/>
          <a:p>
            <a:endParaRPr lang="en-US"/>
          </a:p>
        </p:txBody>
      </p:sp>
      <p:sp>
        <p:nvSpPr>
          <p:cNvPr id="12" name="Text Placeholder 12">
            <a:extLst>
              <a:ext uri="{FF2B5EF4-FFF2-40B4-BE49-F238E27FC236}">
                <a16:creationId xmlns:a16="http://schemas.microsoft.com/office/drawing/2014/main" id="{8292E367-F27C-FC4D-8F24-C31E4D13971E}"/>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099288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A1D9053B-8DB2-EA4A-A9CF-0F8FB54823AA}" type="slidenum">
              <a:rPr lang="en-US" smtClean="0"/>
              <a:pPr/>
              <a:t>‹#›</a:t>
            </a:fld>
            <a:endParaRPr lang="en-US" dirty="0"/>
          </a:p>
        </p:txBody>
      </p:sp>
      <p:sp>
        <p:nvSpPr>
          <p:cNvPr id="7" name="Subtitle 2">
            <a:extLst>
              <a:ext uri="{FF2B5EF4-FFF2-40B4-BE49-F238E27FC236}">
                <a16:creationId xmlns:a16="http://schemas.microsoft.com/office/drawing/2014/main" id="{7DD425A3-2A5C-5240-9A70-92CB57C5EDF2}"/>
              </a:ext>
            </a:extLst>
          </p:cNvPr>
          <p:cNvSpPr>
            <a:spLocks noGrp="1"/>
          </p:cNvSpPr>
          <p:nvPr>
            <p:ph type="subTitle" idx="1" hasCustomPrompt="1"/>
          </p:nvPr>
        </p:nvSpPr>
        <p:spPr>
          <a:xfrm>
            <a:off x="228600" y="216766"/>
            <a:ext cx="9144000" cy="1994419"/>
          </a:xfrm>
          <a:effectLst/>
        </p:spPr>
        <p:txBody>
          <a:bodyPr>
            <a:noAutofit/>
          </a:bodyPr>
          <a:lstStyle>
            <a:lvl1pPr marL="0" indent="0" algn="l">
              <a:buNone/>
              <a:defRPr sz="3200" b="1" i="0" baseline="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Contact Information Goes Here</a:t>
            </a:r>
            <a:br>
              <a:rPr lang="en-US" dirty="0"/>
            </a:br>
            <a:r>
              <a:rPr lang="en-US" dirty="0"/>
              <a:t>No more than four lines</a:t>
            </a:r>
          </a:p>
          <a:p>
            <a:endParaRPr lang="en-US" dirty="0"/>
          </a:p>
        </p:txBody>
      </p:sp>
      <p:pic>
        <p:nvPicPr>
          <p:cNvPr id="3" name="Picture 2" descr="Reclamation logo with shield that shows a dam with water flowing over it.">
            <a:extLst>
              <a:ext uri="{FF2B5EF4-FFF2-40B4-BE49-F238E27FC236}">
                <a16:creationId xmlns:a16="http://schemas.microsoft.com/office/drawing/2014/main" id="{532057ED-70A3-BF4B-81E0-AAF7E69C7A88}"/>
              </a:ext>
            </a:extLst>
          </p:cNvPr>
          <p:cNvPicPr>
            <a:picLocks noChangeAspect="1"/>
          </p:cNvPicPr>
          <p:nvPr userDrawn="1"/>
        </p:nvPicPr>
        <p:blipFill>
          <a:blip r:embed="rId3"/>
          <a:stretch>
            <a:fillRect/>
          </a:stretch>
        </p:blipFill>
        <p:spPr>
          <a:xfrm>
            <a:off x="130409" y="5151483"/>
            <a:ext cx="3337560" cy="1094805"/>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828800"/>
            <a:ext cx="1170432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6DA5A0AA-839E-DC4B-9CE9-63A01A0F226B}"/>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
        <p:nvSpPr>
          <p:cNvPr id="3" name="Footer Placeholder 2">
            <a:extLst>
              <a:ext uri="{FF2B5EF4-FFF2-40B4-BE49-F238E27FC236}">
                <a16:creationId xmlns:a16="http://schemas.microsoft.com/office/drawing/2014/main" id="{CA2ABFE5-5517-433F-85B8-578FD6DAA129}"/>
              </a:ext>
            </a:extLst>
          </p:cNvPr>
          <p:cNvSpPr>
            <a:spLocks noGrp="1"/>
          </p:cNvSpPr>
          <p:nvPr>
            <p:ph type="ftr" sz="quarter" idx="15"/>
          </p:nvPr>
        </p:nvSpPr>
        <p:spPr/>
        <p:txBody>
          <a:bodyPr/>
          <a:lstStyle/>
          <a:p>
            <a:r>
              <a:rPr lang="en-US"/>
              <a:t>Interim Update - Contents Subject to Change</a:t>
            </a:r>
          </a:p>
        </p:txBody>
      </p:sp>
    </p:spTree>
    <p:extLst>
      <p:ext uri="{BB962C8B-B14F-4D97-AF65-F5344CB8AC3E}">
        <p14:creationId xmlns:p14="http://schemas.microsoft.com/office/powerpoint/2010/main" val="2528016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nd Coule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A4E44A16-C447-684C-9061-11E02701A7FD}"/>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BB7C8E9E-3391-8042-A6AD-6A475775E0E2}"/>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3" name="Picture 2" descr="Reclamation logo with shield that shows a dam with water flowing over it.">
            <a:extLst>
              <a:ext uri="{FF2B5EF4-FFF2-40B4-BE49-F238E27FC236}">
                <a16:creationId xmlns:a16="http://schemas.microsoft.com/office/drawing/2014/main" id="{049E3112-45B5-DB4A-9375-4430CC1DF4D8}"/>
              </a:ext>
            </a:extLst>
          </p:cNvPr>
          <p:cNvPicPr>
            <a:picLocks noChangeAspect="1"/>
          </p:cNvPicPr>
          <p:nvPr userDrawn="1"/>
        </p:nvPicPr>
        <p:blipFill>
          <a:blip r:embed="rId3"/>
          <a:stretch>
            <a:fillRect/>
          </a:stretch>
        </p:blipFill>
        <p:spPr>
          <a:xfrm>
            <a:off x="246888" y="118872"/>
            <a:ext cx="3657600" cy="1160585"/>
          </a:xfrm>
          <a:prstGeom prst="rect">
            <a:avLst/>
          </a:prstGeom>
        </p:spPr>
      </p:pic>
    </p:spTree>
    <p:extLst>
      <p:ext uri="{BB962C8B-B14F-4D97-AF65-F5344CB8AC3E}">
        <p14:creationId xmlns:p14="http://schemas.microsoft.com/office/powerpoint/2010/main" val="2014171124"/>
      </p:ext>
    </p:extLst>
  </p:cSld>
  <p:clrMapOvr>
    <a:masterClrMapping/>
  </p:clrMapOvr>
  <p:extLst>
    <p:ext uri="{DCECCB84-F9BA-43D5-87BE-67443E8EF086}">
      <p15:sldGuideLst xmlns:p15="http://schemas.microsoft.com/office/powerpoint/2012/main">
        <p15:guide id="1" orient="horz" pos="144" userDrawn="1">
          <p15:clr>
            <a:srgbClr val="FBAE40"/>
          </p15:clr>
        </p15:guide>
        <p15:guide id="2" pos="14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Shasta Dam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35082"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ECC618-E7BB-764C-8FEA-AEF3A9EA5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00B0A8CA-98B3-6744-A45F-4BC538E8163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8" name="Picture 7" descr="Reclamation logo with shield that shows a dam with water flowing over it.">
            <a:extLst>
              <a:ext uri="{FF2B5EF4-FFF2-40B4-BE49-F238E27FC236}">
                <a16:creationId xmlns:a16="http://schemas.microsoft.com/office/drawing/2014/main" id="{A8EA8774-5D4F-324D-B42F-554E1A5E9F3F}"/>
              </a:ext>
            </a:extLst>
          </p:cNvPr>
          <p:cNvPicPr>
            <a:picLocks noChangeAspect="1"/>
          </p:cNvPicPr>
          <p:nvPr userDrawn="1"/>
        </p:nvPicPr>
        <p:blipFill>
          <a:blip r:embed="rId3"/>
          <a:stretch>
            <a:fillRect/>
          </a:stretch>
        </p:blipFill>
        <p:spPr>
          <a:xfrm>
            <a:off x="246888" y="118872"/>
            <a:ext cx="3657600" cy="1160585"/>
          </a:xfrm>
          <a:prstGeom prst="rect">
            <a:avLst/>
          </a:prstGeom>
        </p:spPr>
      </p:pic>
    </p:spTree>
    <p:extLst>
      <p:ext uri="{BB962C8B-B14F-4D97-AF65-F5344CB8AC3E}">
        <p14:creationId xmlns:p14="http://schemas.microsoft.com/office/powerpoint/2010/main" val="3817901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rker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03558989-C3C3-4A42-8719-949625AE44B5}"/>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8" name="Subtitle 2">
            <a:extLst>
              <a:ext uri="{FF2B5EF4-FFF2-40B4-BE49-F238E27FC236}">
                <a16:creationId xmlns:a16="http://schemas.microsoft.com/office/drawing/2014/main" id="{3D954233-3947-A447-ADA9-B864A2B747C8}"/>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9" name="Picture 8" descr="Reclamation logo with shield that shows a dam with water flowing over it.">
            <a:extLst>
              <a:ext uri="{FF2B5EF4-FFF2-40B4-BE49-F238E27FC236}">
                <a16:creationId xmlns:a16="http://schemas.microsoft.com/office/drawing/2014/main" id="{3D68C434-5431-6945-8DE0-205747471A9B}"/>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36583156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iant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541AF7-6382-4E4B-BE8F-205E37002D10}"/>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8" name="Subtitle 2">
            <a:extLst>
              <a:ext uri="{FF2B5EF4-FFF2-40B4-BE49-F238E27FC236}">
                <a16:creationId xmlns:a16="http://schemas.microsoft.com/office/drawing/2014/main" id="{A196468A-A65E-1B4E-AB77-DCBC8570C2EF}"/>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9" name="Picture 8" descr="Reclamation logo with shield that shows a dam with water flowing over it.">
            <a:extLst>
              <a:ext uri="{FF2B5EF4-FFF2-40B4-BE49-F238E27FC236}">
                <a16:creationId xmlns:a16="http://schemas.microsoft.com/office/drawing/2014/main" id="{76EBF2C2-2618-2C48-8472-4F8B34DE99F5}"/>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244888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nal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F992ED3-6486-3F44-8241-DDD3830323F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60D132B6-583F-954B-A61C-A25D49DF5815}"/>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8" name="Picture 7" descr="Reclamation logo with shield that shows a dam with water flowing over it.">
            <a:extLst>
              <a:ext uri="{FF2B5EF4-FFF2-40B4-BE49-F238E27FC236}">
                <a16:creationId xmlns:a16="http://schemas.microsoft.com/office/drawing/2014/main" id="{E884F529-72E9-1A4F-AC9D-2FAB44063B9E}"/>
              </a:ext>
            </a:extLst>
          </p:cNvPr>
          <p:cNvPicPr>
            <a:picLocks noChangeAspect="1"/>
          </p:cNvPicPr>
          <p:nvPr userDrawn="1"/>
        </p:nvPicPr>
        <p:blipFill>
          <a:blip r:embed="rId3"/>
          <a:stretch>
            <a:fillRect/>
          </a:stretch>
        </p:blipFill>
        <p:spPr>
          <a:xfrm>
            <a:off x="246888" y="116258"/>
            <a:ext cx="3657600" cy="1160585"/>
          </a:xfrm>
          <a:prstGeom prst="rect">
            <a:avLst/>
          </a:prstGeom>
        </p:spPr>
      </p:pic>
    </p:spTree>
    <p:extLst>
      <p:ext uri="{BB962C8B-B14F-4D97-AF65-F5344CB8AC3E}">
        <p14:creationId xmlns:p14="http://schemas.microsoft.com/office/powerpoint/2010/main" val="2459198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Powerline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pic>
        <p:nvPicPr>
          <p:cNvPr id="7" name="Picture 6" descr="Reclamation logo with shield that shows a dam with water flowing over it.">
            <a:extLst>
              <a:ext uri="{FF2B5EF4-FFF2-40B4-BE49-F238E27FC236}">
                <a16:creationId xmlns:a16="http://schemas.microsoft.com/office/drawing/2014/main" id="{BFEF4601-7FC8-1C4E-95F1-E89AB323DFFD}"/>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2417454989"/>
      </p:ext>
    </p:extLst>
  </p:cSld>
  <p:clrMapOvr>
    <a:masterClrMapping/>
  </p:clrMapOvr>
  <p:extLst>
    <p:ext uri="{DCECCB84-F9BA-43D5-87BE-67443E8EF086}">
      <p15:sldGuideLst xmlns:p15="http://schemas.microsoft.com/office/powerpoint/2012/main">
        <p15:guide id="1" orient="horz" pos="144" userDrawn="1">
          <p15:clr>
            <a:srgbClr val="FBAE40"/>
          </p15:clr>
        </p15:guide>
        <p15:guide id="2" pos="1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ydropower Generation Title Slide">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A90E6C8A-89DB-1747-B47D-DD150185ADD4}"/>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485A008C-26E4-E547-9FC4-A81234CDB78A}"/>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7" name="Picture 6" descr="Reclamation logo with shield that shows a dam with water flowing over it.">
            <a:extLst>
              <a:ext uri="{FF2B5EF4-FFF2-40B4-BE49-F238E27FC236}">
                <a16:creationId xmlns:a16="http://schemas.microsoft.com/office/drawing/2014/main" id="{52A215C6-52EA-E344-BCF1-A5FC91347377}"/>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3754464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E5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365125"/>
            <a:ext cx="1170432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825625"/>
            <a:ext cx="1170432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1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endParaRPr lang="en-US" dirty="0"/>
          </a:p>
        </p:txBody>
      </p:sp>
      <p:sp>
        <p:nvSpPr>
          <p:cNvPr id="6" name="Slide Number Placeholder 5"/>
          <p:cNvSpPr>
            <a:spLocks noGrp="1"/>
          </p:cNvSpPr>
          <p:nvPr>
            <p:ph type="sldNum" sz="quarter" idx="4"/>
          </p:nvPr>
        </p:nvSpPr>
        <p:spPr>
          <a:xfrm>
            <a:off x="130409" y="6394663"/>
            <a:ext cx="2743200" cy="365125"/>
          </a:xfrm>
          <a:prstGeom prst="rect">
            <a:avLst/>
          </a:prstGeom>
        </p:spPr>
        <p:txBody>
          <a:bodyPr vert="horz" lIns="91440" tIns="45720" rIns="91440" bIns="45720" rtlCol="0" anchor="ctr"/>
          <a:lstStyle>
            <a:lvl1pPr algn="l">
              <a:defRPr sz="1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spTree>
    <p:extLst>
      <p:ext uri="{BB962C8B-B14F-4D97-AF65-F5344CB8AC3E}">
        <p14:creationId xmlns:p14="http://schemas.microsoft.com/office/powerpoint/2010/main" val="214213881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49" r:id="rId13"/>
    <p:sldLayoutId id="2147483650" r:id="rId14"/>
    <p:sldLayoutId id="2147483652" r:id="rId15"/>
    <p:sldLayoutId id="2147483669" r:id="rId16"/>
    <p:sldLayoutId id="2147483653" r:id="rId17"/>
    <p:sldLayoutId id="2147483654" r:id="rId18"/>
    <p:sldLayoutId id="2147483655" r:id="rId19"/>
    <p:sldLayoutId id="2147483657" r:id="rId20"/>
    <p:sldLayoutId id="2147483670" r:id="rId21"/>
    <p:sldLayoutId id="2147483683" r:id="rId22"/>
  </p:sldLayoutIdLst>
  <p:hf sldNum="0" hdr="0" dt="0"/>
  <p:txStyles>
    <p:titleStyle>
      <a:lvl1pPr algn="l" defTabSz="914400" rtl="0" eaLnBrk="1" latinLnBrk="0" hangingPunct="1">
        <a:lnSpc>
          <a:spcPct val="90000"/>
        </a:lnSpc>
        <a:spcBef>
          <a:spcPct val="0"/>
        </a:spcBef>
        <a:buNone/>
        <a:defRPr sz="44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685800" indent="-228600" algn="l" defTabSz="914400" rtl="0" eaLnBrk="1" latinLnBrk="0" hangingPunct="1">
        <a:lnSpc>
          <a:spcPct val="90000"/>
        </a:lnSpc>
        <a:spcBef>
          <a:spcPts val="500"/>
        </a:spcBef>
        <a:buFont typeface="Arial"/>
        <a:buChar char="•"/>
        <a:defRPr sz="24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2pPr>
      <a:lvl3pPr marL="1143000" indent="-228600" algn="l" defTabSz="914400" rtl="0" eaLnBrk="1" latinLnBrk="0" hangingPunct="1">
        <a:lnSpc>
          <a:spcPct val="90000"/>
        </a:lnSpc>
        <a:spcBef>
          <a:spcPts val="500"/>
        </a:spcBef>
        <a:buFont typeface="Arial"/>
        <a:buChar char="•"/>
        <a:defRPr sz="20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3pPr>
      <a:lvl4pPr marL="1600200" indent="-228600" algn="l" defTabSz="914400" rtl="0" eaLnBrk="1" latinLnBrk="0" hangingPunct="1">
        <a:lnSpc>
          <a:spcPct val="90000"/>
        </a:lnSpc>
        <a:spcBef>
          <a:spcPts val="500"/>
        </a:spcBef>
        <a:buFont typeface="Arial"/>
        <a:buChar char="•"/>
        <a:defRPr sz="1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4pPr>
      <a:lvl5pPr marL="2057400" indent="-228600" algn="l" defTabSz="914400" rtl="0" eaLnBrk="1" latinLnBrk="0" hangingPunct="1">
        <a:lnSpc>
          <a:spcPct val="90000"/>
        </a:lnSpc>
        <a:spcBef>
          <a:spcPts val="500"/>
        </a:spcBef>
        <a:buFont typeface="Arial"/>
        <a:buChar char="•"/>
        <a:defRPr sz="1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effectLst/>
        </p:spPr>
        <p:txBody>
          <a:bodyPr/>
          <a:lstStyle/>
          <a:p>
            <a:r>
              <a:rPr lang="en-US" dirty="0"/>
              <a:t>LTO WIIN Act Meeting</a:t>
            </a:r>
          </a:p>
        </p:txBody>
      </p:sp>
      <p:sp>
        <p:nvSpPr>
          <p:cNvPr id="3" name="Subtitle 2"/>
          <p:cNvSpPr>
            <a:spLocks noGrp="1"/>
          </p:cNvSpPr>
          <p:nvPr>
            <p:ph type="subTitle" idx="1"/>
          </p:nvPr>
        </p:nvSpPr>
        <p:spPr>
          <a:effectLst/>
        </p:spPr>
        <p:txBody>
          <a:bodyPr>
            <a:normAutofit/>
          </a:bodyPr>
          <a:lstStyle/>
          <a:p>
            <a:r>
              <a:rPr lang="en-US" sz="3200" dirty="0"/>
              <a:t>December 2024</a:t>
            </a:r>
          </a:p>
        </p:txBody>
      </p:sp>
    </p:spTree>
    <p:extLst>
      <p:ext uri="{BB962C8B-B14F-4D97-AF65-F5344CB8AC3E}">
        <p14:creationId xmlns:p14="http://schemas.microsoft.com/office/powerpoint/2010/main" val="585540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7D748-5935-40EC-BF7D-7DC8C6678B85}"/>
              </a:ext>
            </a:extLst>
          </p:cNvPr>
          <p:cNvSpPr>
            <a:spLocks noGrp="1"/>
          </p:cNvSpPr>
          <p:nvPr>
            <p:ph type="title"/>
          </p:nvPr>
        </p:nvSpPr>
        <p:spPr/>
        <p:txBody>
          <a:bodyPr/>
          <a:lstStyle/>
          <a:p>
            <a:r>
              <a:rPr lang="en-US" dirty="0"/>
              <a:t>Record of Decision</a:t>
            </a:r>
          </a:p>
        </p:txBody>
      </p:sp>
      <p:sp>
        <p:nvSpPr>
          <p:cNvPr id="3" name="Text Placeholder 2">
            <a:extLst>
              <a:ext uri="{FF2B5EF4-FFF2-40B4-BE49-F238E27FC236}">
                <a16:creationId xmlns:a16="http://schemas.microsoft.com/office/drawing/2014/main" id="{E9EA40D3-02DA-2D31-FA77-4A5258243719}"/>
              </a:ext>
            </a:extLst>
          </p:cNvPr>
          <p:cNvSpPr>
            <a:spLocks noGrp="1"/>
          </p:cNvSpPr>
          <p:nvPr>
            <p:ph type="body" sz="quarter" idx="13"/>
          </p:nvPr>
        </p:nvSpPr>
        <p:spPr/>
        <p:txBody>
          <a:bodyPr/>
          <a:lstStyle/>
          <a:p>
            <a:r>
              <a:rPr lang="en-US" dirty="0"/>
              <a:t>Identifies the Environmentally Preferrable Alternative</a:t>
            </a:r>
          </a:p>
          <a:p>
            <a:r>
              <a:rPr lang="en-US" dirty="0"/>
              <a:t>Identifies the Selected Alternative</a:t>
            </a:r>
          </a:p>
        </p:txBody>
      </p:sp>
      <p:sp>
        <p:nvSpPr>
          <p:cNvPr id="4" name="Text Placeholder 3">
            <a:extLst>
              <a:ext uri="{FF2B5EF4-FFF2-40B4-BE49-F238E27FC236}">
                <a16:creationId xmlns:a16="http://schemas.microsoft.com/office/drawing/2014/main" id="{D9E0E8C8-0C2B-69EF-C663-33697288DDF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34332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3266-5A66-9973-E902-B3BD2EE421FB}"/>
              </a:ext>
            </a:extLst>
          </p:cNvPr>
          <p:cNvSpPr>
            <a:spLocks noGrp="1"/>
          </p:cNvSpPr>
          <p:nvPr>
            <p:ph type="title"/>
          </p:nvPr>
        </p:nvSpPr>
        <p:spPr/>
        <p:txBody>
          <a:bodyPr/>
          <a:lstStyle/>
          <a:p>
            <a:r>
              <a:rPr lang="en-US" dirty="0"/>
              <a:t>ROD Key Considerations</a:t>
            </a:r>
          </a:p>
        </p:txBody>
      </p:sp>
      <p:sp>
        <p:nvSpPr>
          <p:cNvPr id="3" name="Text Placeholder 2">
            <a:extLst>
              <a:ext uri="{FF2B5EF4-FFF2-40B4-BE49-F238E27FC236}">
                <a16:creationId xmlns:a16="http://schemas.microsoft.com/office/drawing/2014/main" id="{3812E080-9432-4AA3-5CC8-36B80097798B}"/>
              </a:ext>
            </a:extLst>
          </p:cNvPr>
          <p:cNvSpPr>
            <a:spLocks noGrp="1"/>
          </p:cNvSpPr>
          <p:nvPr>
            <p:ph type="body" sz="quarter" idx="13"/>
          </p:nvPr>
        </p:nvSpPr>
        <p:spPr/>
        <p:txBody>
          <a:bodyPr/>
          <a:lstStyle/>
          <a:p>
            <a:r>
              <a:rPr lang="en-US" dirty="0"/>
              <a:t>Key Considerations cover a range of factors</a:t>
            </a:r>
          </a:p>
          <a:p>
            <a:pPr lvl="1"/>
            <a:r>
              <a:rPr lang="en-US" dirty="0"/>
              <a:t>Listed species protections</a:t>
            </a:r>
          </a:p>
          <a:p>
            <a:pPr lvl="1"/>
            <a:r>
              <a:rPr lang="en-US" dirty="0"/>
              <a:t>Water service and repayment contracts</a:t>
            </a:r>
          </a:p>
          <a:p>
            <a:pPr lvl="1"/>
            <a:r>
              <a:rPr lang="en-US" dirty="0"/>
              <a:t>Power generation</a:t>
            </a:r>
          </a:p>
          <a:p>
            <a:pPr lvl="1"/>
            <a:r>
              <a:rPr lang="en-US" dirty="0"/>
              <a:t>SWP operating criteria in the Delta</a:t>
            </a:r>
          </a:p>
          <a:p>
            <a:pPr lvl="1"/>
            <a:r>
              <a:rPr lang="en-US" dirty="0"/>
              <a:t>Collaborative Adaptive Management</a:t>
            </a:r>
          </a:p>
          <a:p>
            <a:pPr lvl="1"/>
            <a:r>
              <a:rPr lang="en-US" dirty="0"/>
              <a:t>Winter-Run Action Plan</a:t>
            </a:r>
          </a:p>
          <a:p>
            <a:pPr lvl="1"/>
            <a:r>
              <a:rPr lang="en-US" dirty="0"/>
              <a:t>Healthy River and Landscapes Program</a:t>
            </a:r>
          </a:p>
          <a:p>
            <a:pPr lvl="1"/>
            <a:r>
              <a:rPr lang="en-US" dirty="0"/>
              <a:t>Climate Change</a:t>
            </a:r>
          </a:p>
          <a:p>
            <a:pPr lvl="1"/>
            <a:r>
              <a:rPr lang="en-US" dirty="0"/>
              <a:t>Fall-run Chinook salmon</a:t>
            </a:r>
          </a:p>
          <a:p>
            <a:pPr lvl="1"/>
            <a:r>
              <a:rPr lang="en-US" dirty="0"/>
              <a:t>Environmental Justice</a:t>
            </a:r>
          </a:p>
        </p:txBody>
      </p:sp>
      <p:sp>
        <p:nvSpPr>
          <p:cNvPr id="4" name="Text Placeholder 3">
            <a:extLst>
              <a:ext uri="{FF2B5EF4-FFF2-40B4-BE49-F238E27FC236}">
                <a16:creationId xmlns:a16="http://schemas.microsoft.com/office/drawing/2014/main" id="{428B991B-4CB7-00DF-EDF5-9C21E033FAD9}"/>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815653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B7780-C77B-CBA8-AEEC-24A0D64ED3A7}"/>
              </a:ext>
            </a:extLst>
          </p:cNvPr>
          <p:cNvSpPr>
            <a:spLocks noGrp="1"/>
          </p:cNvSpPr>
          <p:nvPr>
            <p:ph type="title"/>
          </p:nvPr>
        </p:nvSpPr>
        <p:spPr/>
        <p:txBody>
          <a:bodyPr/>
          <a:lstStyle/>
          <a:p>
            <a:r>
              <a:rPr lang="en-US" dirty="0"/>
              <a:t>ROD Mitigation Measures (1 of 2)</a:t>
            </a:r>
          </a:p>
        </p:txBody>
      </p:sp>
      <p:sp>
        <p:nvSpPr>
          <p:cNvPr id="3" name="Text Placeholder 2">
            <a:extLst>
              <a:ext uri="{FF2B5EF4-FFF2-40B4-BE49-F238E27FC236}">
                <a16:creationId xmlns:a16="http://schemas.microsoft.com/office/drawing/2014/main" id="{4B1E6EB6-31B9-7307-88D1-5C5509D1666F}"/>
              </a:ext>
            </a:extLst>
          </p:cNvPr>
          <p:cNvSpPr>
            <a:spLocks noGrp="1"/>
          </p:cNvSpPr>
          <p:nvPr>
            <p:ph type="body" sz="quarter" idx="13"/>
          </p:nvPr>
        </p:nvSpPr>
        <p:spPr/>
        <p:txBody>
          <a:bodyPr/>
          <a:lstStyle/>
          <a:p>
            <a:r>
              <a:rPr lang="en-US" sz="2800" dirty="0">
                <a:latin typeface="Segoe UI Semibold"/>
                <a:cs typeface="Segoe UI Semibold"/>
              </a:rPr>
              <a:t>MM BIO-4:  Real-time Group Considerations for Bank Swallow</a:t>
            </a:r>
          </a:p>
          <a:p>
            <a:r>
              <a:rPr lang="en-US" sz="2800" dirty="0">
                <a:latin typeface="Segoe UI Semibold"/>
                <a:cs typeface="Segoe UI Semibold"/>
              </a:rPr>
              <a:t>MM EJ-1: Increasing Participation with Tribal, Minority, and Low-Income Populations</a:t>
            </a:r>
          </a:p>
          <a:p>
            <a:r>
              <a:rPr lang="en-US" sz="2800" dirty="0">
                <a:latin typeface="Segoe UI Semibold"/>
                <a:cs typeface="Segoe UI Semibold"/>
              </a:rPr>
              <a:t>MM EJ-2: Reduce Effects of Employment Loss</a:t>
            </a:r>
          </a:p>
          <a:p>
            <a:r>
              <a:rPr lang="en-US" sz="2800" dirty="0">
                <a:latin typeface="Segoe UI Semibold"/>
                <a:cs typeface="Segoe UI Semibold"/>
              </a:rPr>
              <a:t>MM EJ-3: Increasing Participation with Trinity River Parties</a:t>
            </a:r>
          </a:p>
          <a:p>
            <a:r>
              <a:rPr lang="en-US" sz="2800" dirty="0">
                <a:latin typeface="Segoe UI Semibold"/>
                <a:cs typeface="Segoe UI Semibold"/>
              </a:rPr>
              <a:t>MM WS-1: Coordination with Byron Bethany Irrigation District</a:t>
            </a:r>
          </a:p>
          <a:p>
            <a:endParaRPr lang="en-US" dirty="0"/>
          </a:p>
        </p:txBody>
      </p:sp>
      <p:sp>
        <p:nvSpPr>
          <p:cNvPr id="4" name="Text Placeholder 3">
            <a:extLst>
              <a:ext uri="{FF2B5EF4-FFF2-40B4-BE49-F238E27FC236}">
                <a16:creationId xmlns:a16="http://schemas.microsoft.com/office/drawing/2014/main" id="{1B57A9A0-FE4E-09D4-42C0-92226E7DEE46}"/>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853074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B7780-C77B-CBA8-AEEC-24A0D64ED3A7}"/>
              </a:ext>
            </a:extLst>
          </p:cNvPr>
          <p:cNvSpPr>
            <a:spLocks noGrp="1"/>
          </p:cNvSpPr>
          <p:nvPr>
            <p:ph type="title"/>
          </p:nvPr>
        </p:nvSpPr>
        <p:spPr/>
        <p:txBody>
          <a:bodyPr/>
          <a:lstStyle/>
          <a:p>
            <a:r>
              <a:rPr lang="en-US" dirty="0"/>
              <a:t>ROD Mitigation Measures (2 of 2)</a:t>
            </a:r>
          </a:p>
        </p:txBody>
      </p:sp>
      <p:sp>
        <p:nvSpPr>
          <p:cNvPr id="3" name="Text Placeholder 2">
            <a:extLst>
              <a:ext uri="{FF2B5EF4-FFF2-40B4-BE49-F238E27FC236}">
                <a16:creationId xmlns:a16="http://schemas.microsoft.com/office/drawing/2014/main" id="{4B1E6EB6-31B9-7307-88D1-5C5509D1666F}"/>
              </a:ext>
            </a:extLst>
          </p:cNvPr>
          <p:cNvSpPr>
            <a:spLocks noGrp="1"/>
          </p:cNvSpPr>
          <p:nvPr>
            <p:ph type="body" sz="quarter" idx="13"/>
          </p:nvPr>
        </p:nvSpPr>
        <p:spPr/>
        <p:txBody>
          <a:bodyPr/>
          <a:lstStyle/>
          <a:p>
            <a:r>
              <a:rPr lang="en-US" sz="2800" dirty="0">
                <a:latin typeface="Segoe UI Semibold"/>
                <a:cs typeface="Segoe UI Semibold"/>
              </a:rPr>
              <a:t>MM WS-2: Coordination with Contra Costa Water District</a:t>
            </a:r>
          </a:p>
          <a:p>
            <a:r>
              <a:rPr lang="en-US" sz="2800" dirty="0">
                <a:latin typeface="Segoe UI Semibold"/>
                <a:cs typeface="Segoe UI Semibold"/>
              </a:rPr>
              <a:t>MM AQUA-2: Delta Smelt Monitoring</a:t>
            </a:r>
          </a:p>
          <a:p>
            <a:r>
              <a:rPr lang="en-US" sz="2800" dirty="0">
                <a:latin typeface="Segoe UI Semibold"/>
                <a:cs typeface="Segoe UI Semibold"/>
              </a:rPr>
              <a:t>MM AQUA-3: Longfin Smelt Monitoring</a:t>
            </a:r>
          </a:p>
          <a:p>
            <a:r>
              <a:rPr lang="en-US" sz="2800" dirty="0">
                <a:latin typeface="Segoe UI Semibold"/>
                <a:cs typeface="Segoe UI Semibold"/>
              </a:rPr>
              <a:t>MM AQUA-4: Fall-run Chinook Salmon Brood Year Assessment</a:t>
            </a:r>
          </a:p>
          <a:p>
            <a:endParaRPr lang="en-US" dirty="0"/>
          </a:p>
        </p:txBody>
      </p:sp>
      <p:sp>
        <p:nvSpPr>
          <p:cNvPr id="4" name="Text Placeholder 3">
            <a:extLst>
              <a:ext uri="{FF2B5EF4-FFF2-40B4-BE49-F238E27FC236}">
                <a16:creationId xmlns:a16="http://schemas.microsoft.com/office/drawing/2014/main" id="{1B57A9A0-FE4E-09D4-42C0-92226E7DEE46}"/>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29642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B2035-C73E-0EC1-E29C-FCE4F083A435}"/>
              </a:ext>
            </a:extLst>
          </p:cNvPr>
          <p:cNvSpPr>
            <a:spLocks noGrp="1"/>
          </p:cNvSpPr>
          <p:nvPr>
            <p:ph type="title"/>
          </p:nvPr>
        </p:nvSpPr>
        <p:spPr/>
        <p:txBody>
          <a:bodyPr/>
          <a:lstStyle/>
          <a:p>
            <a:r>
              <a:rPr lang="en-US" dirty="0"/>
              <a:t>ROD Permitting and Compliance (1 of 2)</a:t>
            </a:r>
          </a:p>
        </p:txBody>
      </p:sp>
      <p:sp>
        <p:nvSpPr>
          <p:cNvPr id="3" name="Text Placeholder 2">
            <a:extLst>
              <a:ext uri="{FF2B5EF4-FFF2-40B4-BE49-F238E27FC236}">
                <a16:creationId xmlns:a16="http://schemas.microsoft.com/office/drawing/2014/main" id="{D27B18BC-0A64-DECE-E0DF-0E867B04B3E3}"/>
              </a:ext>
            </a:extLst>
          </p:cNvPr>
          <p:cNvSpPr>
            <a:spLocks noGrp="1"/>
          </p:cNvSpPr>
          <p:nvPr>
            <p:ph type="body" sz="quarter" idx="13"/>
          </p:nvPr>
        </p:nvSpPr>
        <p:spPr/>
        <p:txBody>
          <a:bodyPr/>
          <a:lstStyle/>
          <a:p>
            <a:pPr marL="0" indent="0">
              <a:buNone/>
            </a:pPr>
            <a:r>
              <a:rPr lang="en-US" sz="2800" dirty="0"/>
              <a:t>Considered the following regulatory processes in preparation of the EIS: </a:t>
            </a:r>
          </a:p>
          <a:p>
            <a:r>
              <a:rPr lang="en-US" sz="2800" dirty="0"/>
              <a:t>Clean Water Act</a:t>
            </a:r>
          </a:p>
          <a:p>
            <a:r>
              <a:rPr lang="en-US" sz="2800" dirty="0"/>
              <a:t>Endangered Species Act </a:t>
            </a:r>
          </a:p>
          <a:p>
            <a:r>
              <a:rPr lang="en-US" sz="2800" dirty="0"/>
              <a:t>Executive Order 13990 </a:t>
            </a:r>
          </a:p>
          <a:p>
            <a:r>
              <a:rPr lang="en-US" sz="2800" dirty="0"/>
              <a:t>Executive Order 12898</a:t>
            </a:r>
          </a:p>
          <a:p>
            <a:endParaRPr lang="en-US" dirty="0"/>
          </a:p>
        </p:txBody>
      </p:sp>
      <p:sp>
        <p:nvSpPr>
          <p:cNvPr id="4" name="Text Placeholder 3">
            <a:extLst>
              <a:ext uri="{FF2B5EF4-FFF2-40B4-BE49-F238E27FC236}">
                <a16:creationId xmlns:a16="http://schemas.microsoft.com/office/drawing/2014/main" id="{67E62674-CAF9-5F7C-08DE-91C1FC43BA4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30667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B2035-C73E-0EC1-E29C-FCE4F083A435}"/>
              </a:ext>
            </a:extLst>
          </p:cNvPr>
          <p:cNvSpPr>
            <a:spLocks noGrp="1"/>
          </p:cNvSpPr>
          <p:nvPr>
            <p:ph type="title"/>
          </p:nvPr>
        </p:nvSpPr>
        <p:spPr/>
        <p:txBody>
          <a:bodyPr/>
          <a:lstStyle/>
          <a:p>
            <a:r>
              <a:rPr lang="en-US" dirty="0"/>
              <a:t>ROD Permitting and Compliance (2 of 2)</a:t>
            </a:r>
          </a:p>
        </p:txBody>
      </p:sp>
      <p:sp>
        <p:nvSpPr>
          <p:cNvPr id="3" name="Text Placeholder 2">
            <a:extLst>
              <a:ext uri="{FF2B5EF4-FFF2-40B4-BE49-F238E27FC236}">
                <a16:creationId xmlns:a16="http://schemas.microsoft.com/office/drawing/2014/main" id="{D27B18BC-0A64-DECE-E0DF-0E867B04B3E3}"/>
              </a:ext>
            </a:extLst>
          </p:cNvPr>
          <p:cNvSpPr>
            <a:spLocks noGrp="1"/>
          </p:cNvSpPr>
          <p:nvPr>
            <p:ph type="body" sz="quarter" idx="13"/>
          </p:nvPr>
        </p:nvSpPr>
        <p:spPr/>
        <p:txBody>
          <a:bodyPr/>
          <a:lstStyle/>
          <a:p>
            <a:pPr marL="0" indent="0">
              <a:buNone/>
            </a:pPr>
            <a:r>
              <a:rPr lang="en-US" sz="2800" dirty="0"/>
              <a:t>Considered the following regulatory processes in preparation of the EIS: </a:t>
            </a:r>
          </a:p>
          <a:p>
            <a:r>
              <a:rPr lang="en-US" sz="2800" dirty="0"/>
              <a:t>Indian Trust Assets</a:t>
            </a:r>
          </a:p>
          <a:p>
            <a:r>
              <a:rPr lang="en-US" sz="2800" dirty="0"/>
              <a:t>Magnuson-Stevens Fishery Conservation and Management Act</a:t>
            </a:r>
          </a:p>
          <a:p>
            <a:r>
              <a:rPr lang="en-US" sz="2800" dirty="0"/>
              <a:t>National Historic Preservation Act</a:t>
            </a:r>
          </a:p>
          <a:p>
            <a:r>
              <a:rPr lang="en-US" sz="2800" dirty="0"/>
              <a:t>Water Infrastructure Improvement for the Nation Act</a:t>
            </a:r>
          </a:p>
          <a:p>
            <a:endParaRPr lang="en-US" dirty="0"/>
          </a:p>
        </p:txBody>
      </p:sp>
      <p:sp>
        <p:nvSpPr>
          <p:cNvPr id="4" name="Text Placeholder 3">
            <a:extLst>
              <a:ext uri="{FF2B5EF4-FFF2-40B4-BE49-F238E27FC236}">
                <a16:creationId xmlns:a16="http://schemas.microsoft.com/office/drawing/2014/main" id="{67E62674-CAF9-5F7C-08DE-91C1FC43BA4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503911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3CC4-3B53-490F-23D9-C8095683E684}"/>
              </a:ext>
            </a:extLst>
          </p:cNvPr>
          <p:cNvSpPr>
            <a:spLocks noGrp="1"/>
          </p:cNvSpPr>
          <p:nvPr>
            <p:ph type="title"/>
          </p:nvPr>
        </p:nvSpPr>
        <p:spPr/>
        <p:txBody>
          <a:bodyPr/>
          <a:lstStyle/>
          <a:p>
            <a:r>
              <a:rPr lang="en-US" dirty="0"/>
              <a:t>2024 USFWS Biological Opinion</a:t>
            </a:r>
          </a:p>
        </p:txBody>
      </p:sp>
      <p:sp>
        <p:nvSpPr>
          <p:cNvPr id="3" name="Text Placeholder 2">
            <a:extLst>
              <a:ext uri="{FF2B5EF4-FFF2-40B4-BE49-F238E27FC236}">
                <a16:creationId xmlns:a16="http://schemas.microsoft.com/office/drawing/2014/main" id="{95B03264-661C-DA91-DD03-9CF3E136879F}"/>
              </a:ext>
            </a:extLst>
          </p:cNvPr>
          <p:cNvSpPr>
            <a:spLocks noGrp="1"/>
          </p:cNvSpPr>
          <p:nvPr>
            <p:ph type="body" sz="quarter" idx="13"/>
          </p:nvPr>
        </p:nvSpPr>
        <p:spPr/>
        <p:txBody>
          <a:bodyPr/>
          <a:lstStyle/>
          <a:p>
            <a:r>
              <a:rPr lang="en-US" dirty="0"/>
              <a:t>Incidental take of Delta </a:t>
            </a:r>
            <a:r>
              <a:rPr lang="en-US" dirty="0" err="1"/>
              <a:t>smelth</a:t>
            </a:r>
            <a:r>
              <a:rPr lang="en-US" dirty="0"/>
              <a:t> and longfin smelt from entrainment</a:t>
            </a:r>
          </a:p>
          <a:p>
            <a:r>
              <a:rPr lang="en-US" dirty="0"/>
              <a:t>Incidental take of giant garter snake from voluntary idling/fallowing</a:t>
            </a:r>
          </a:p>
          <a:p>
            <a:r>
              <a:rPr lang="en-US" dirty="0"/>
              <a:t>Incidental take of western pond turtle from covered operations and maintenance activities </a:t>
            </a:r>
          </a:p>
          <a:p>
            <a:pPr lvl="1"/>
            <a:r>
              <a:rPr lang="en-US" dirty="0"/>
              <a:t>Becomes effective if listed</a:t>
            </a:r>
          </a:p>
        </p:txBody>
      </p:sp>
      <p:sp>
        <p:nvSpPr>
          <p:cNvPr id="4" name="Text Placeholder 3">
            <a:extLst>
              <a:ext uri="{FF2B5EF4-FFF2-40B4-BE49-F238E27FC236}">
                <a16:creationId xmlns:a16="http://schemas.microsoft.com/office/drawing/2014/main" id="{EC1690CF-AA92-0A8F-9815-8E0F6AEF6FEE}"/>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106734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DFE5E-7145-532F-C416-02E600C51B58}"/>
              </a:ext>
            </a:extLst>
          </p:cNvPr>
          <p:cNvSpPr>
            <a:spLocks noGrp="1"/>
          </p:cNvSpPr>
          <p:nvPr>
            <p:ph type="title"/>
          </p:nvPr>
        </p:nvSpPr>
        <p:spPr/>
        <p:txBody>
          <a:bodyPr/>
          <a:lstStyle/>
          <a:p>
            <a:r>
              <a:rPr lang="en-US" dirty="0"/>
              <a:t>Differences between 2019 and 2024</a:t>
            </a:r>
          </a:p>
        </p:txBody>
      </p:sp>
      <p:sp>
        <p:nvSpPr>
          <p:cNvPr id="3" name="Text Placeholder 2">
            <a:extLst>
              <a:ext uri="{FF2B5EF4-FFF2-40B4-BE49-F238E27FC236}">
                <a16:creationId xmlns:a16="http://schemas.microsoft.com/office/drawing/2014/main" id="{E8FC588F-031B-6D2F-9D20-40563964F760}"/>
              </a:ext>
            </a:extLst>
          </p:cNvPr>
          <p:cNvSpPr>
            <a:spLocks noGrp="1"/>
          </p:cNvSpPr>
          <p:nvPr>
            <p:ph type="body" sz="quarter" idx="13"/>
          </p:nvPr>
        </p:nvSpPr>
        <p:spPr/>
        <p:txBody>
          <a:bodyPr/>
          <a:lstStyle/>
          <a:p>
            <a:r>
              <a:rPr lang="en-US" dirty="0" err="1"/>
              <a:t>Adaptvie</a:t>
            </a:r>
            <a:r>
              <a:rPr lang="en-US" dirty="0"/>
              <a:t> Management Program</a:t>
            </a:r>
          </a:p>
          <a:p>
            <a:r>
              <a:rPr lang="en-US" dirty="0"/>
              <a:t>Shasta Reservoir Framework</a:t>
            </a:r>
          </a:p>
          <a:p>
            <a:r>
              <a:rPr lang="en-US" dirty="0"/>
              <a:t>Winter-Run Chinook Salmon Action Plan</a:t>
            </a:r>
          </a:p>
          <a:p>
            <a:r>
              <a:rPr lang="en-US" dirty="0"/>
              <a:t>Shasta Operations Team</a:t>
            </a:r>
          </a:p>
          <a:p>
            <a:r>
              <a:rPr lang="en-US" dirty="0"/>
              <a:t>Programmatic approach for monitoring </a:t>
            </a:r>
          </a:p>
          <a:p>
            <a:r>
              <a:rPr lang="en-US" dirty="0"/>
              <a:t>Spring Delta Outflow/Healthy River and Landscapes Program</a:t>
            </a:r>
          </a:p>
          <a:p>
            <a:r>
              <a:rPr lang="en-US" dirty="0"/>
              <a:t>Longfin smelt Old and Middle River measures</a:t>
            </a:r>
          </a:p>
          <a:p>
            <a:r>
              <a:rPr lang="en-US" dirty="0"/>
              <a:t>Updates for Delta smelt supplementation</a:t>
            </a:r>
          </a:p>
        </p:txBody>
      </p:sp>
      <p:sp>
        <p:nvSpPr>
          <p:cNvPr id="4" name="Text Placeholder 3">
            <a:extLst>
              <a:ext uri="{FF2B5EF4-FFF2-40B4-BE49-F238E27FC236}">
                <a16:creationId xmlns:a16="http://schemas.microsoft.com/office/drawing/2014/main" id="{B54A1B46-1021-2E02-3684-B30E9CE95F7C}"/>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001518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A492B-4FE2-A4DE-95BF-F1232561161E}"/>
              </a:ext>
            </a:extLst>
          </p:cNvPr>
          <p:cNvSpPr>
            <a:spLocks noGrp="1"/>
          </p:cNvSpPr>
          <p:nvPr>
            <p:ph type="title"/>
          </p:nvPr>
        </p:nvSpPr>
        <p:spPr/>
        <p:txBody>
          <a:bodyPr/>
          <a:lstStyle/>
          <a:p>
            <a:r>
              <a:rPr lang="en-US" dirty="0"/>
              <a:t>Adaptive Management Program</a:t>
            </a:r>
          </a:p>
        </p:txBody>
      </p:sp>
      <p:sp>
        <p:nvSpPr>
          <p:cNvPr id="3" name="Text Placeholder 2">
            <a:extLst>
              <a:ext uri="{FF2B5EF4-FFF2-40B4-BE49-F238E27FC236}">
                <a16:creationId xmlns:a16="http://schemas.microsoft.com/office/drawing/2014/main" id="{7F854B82-E017-2059-7804-6BB7EAAE59A9}"/>
              </a:ext>
            </a:extLst>
          </p:cNvPr>
          <p:cNvSpPr>
            <a:spLocks noGrp="1"/>
          </p:cNvSpPr>
          <p:nvPr>
            <p:ph type="body" sz="quarter" idx="13"/>
          </p:nvPr>
        </p:nvSpPr>
        <p:spPr/>
        <p:txBody>
          <a:bodyPr/>
          <a:lstStyle/>
          <a:p>
            <a:r>
              <a:rPr lang="en-US" dirty="0"/>
              <a:t>Adaptive Management Steering Committee, Adaptive Management Teams</a:t>
            </a:r>
          </a:p>
          <a:p>
            <a:r>
              <a:rPr lang="en-US" dirty="0"/>
              <a:t>Adaptive Management Pathway (aka “Bins”) depending on duration</a:t>
            </a:r>
          </a:p>
          <a:p>
            <a:r>
              <a:rPr lang="en-US" dirty="0"/>
              <a:t>Three Phases:</a:t>
            </a:r>
          </a:p>
          <a:p>
            <a:pPr lvl="1"/>
            <a:r>
              <a:rPr lang="en-US" dirty="0"/>
              <a:t>1) Plan, 2) Do, 3) Evaluate and Respond</a:t>
            </a:r>
          </a:p>
          <a:p>
            <a:r>
              <a:rPr lang="en-US" dirty="0"/>
              <a:t>USFWS RPM – 90-day technical assistance period to confirm if within the effects analyzed or triggers reinitiation </a:t>
            </a:r>
          </a:p>
        </p:txBody>
      </p:sp>
      <p:sp>
        <p:nvSpPr>
          <p:cNvPr id="4" name="Text Placeholder 3">
            <a:extLst>
              <a:ext uri="{FF2B5EF4-FFF2-40B4-BE49-F238E27FC236}">
                <a16:creationId xmlns:a16="http://schemas.microsoft.com/office/drawing/2014/main" id="{459D056C-4B3B-7757-83DC-6472A761443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277524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5295-0BD5-85B7-ABF7-3484A06342EF}"/>
              </a:ext>
            </a:extLst>
          </p:cNvPr>
          <p:cNvSpPr>
            <a:spLocks noGrp="1"/>
          </p:cNvSpPr>
          <p:nvPr>
            <p:ph type="title"/>
          </p:nvPr>
        </p:nvSpPr>
        <p:spPr/>
        <p:txBody>
          <a:bodyPr/>
          <a:lstStyle/>
          <a:p>
            <a:r>
              <a:rPr lang="en-US" dirty="0"/>
              <a:t>Adaptive Management Framework</a:t>
            </a:r>
          </a:p>
        </p:txBody>
      </p:sp>
      <p:sp>
        <p:nvSpPr>
          <p:cNvPr id="5" name="Text Placeholder 4">
            <a:extLst>
              <a:ext uri="{FF2B5EF4-FFF2-40B4-BE49-F238E27FC236}">
                <a16:creationId xmlns:a16="http://schemas.microsoft.com/office/drawing/2014/main" id="{21DB11BE-2E5F-A989-852A-3FF98C7884BD}"/>
              </a:ext>
            </a:extLst>
          </p:cNvPr>
          <p:cNvSpPr>
            <a:spLocks noGrp="1"/>
          </p:cNvSpPr>
          <p:nvPr>
            <p:ph type="body" sz="quarter" idx="14"/>
          </p:nvPr>
        </p:nvSpPr>
        <p:spPr/>
        <p:txBody>
          <a:bodyPr/>
          <a:lstStyle/>
          <a:p>
            <a:endParaRPr lang="en-US"/>
          </a:p>
        </p:txBody>
      </p:sp>
      <p:pic>
        <p:nvPicPr>
          <p:cNvPr id="6" name="Content Placeholder 7" descr="The proposed Adaptive Management combines classical adaptive management (AM) model posed by Walters and Hilborn (1978) on the right and the PrOACT decision making model on the left to create the framework. &#10;&#10;Phases of PrOACT model include: trigger, problem, objectives, alternatives, consequences, trade-offs and optimization, decide and take action. &#10;">
            <a:extLst>
              <a:ext uri="{FF2B5EF4-FFF2-40B4-BE49-F238E27FC236}">
                <a16:creationId xmlns:a16="http://schemas.microsoft.com/office/drawing/2014/main" id="{B6D3D47C-49EB-114E-0A2B-AA2EDE0C90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562" y="1812925"/>
            <a:ext cx="5331151" cy="4343400"/>
          </a:xfrm>
        </p:spPr>
      </p:pic>
      <p:pic>
        <p:nvPicPr>
          <p:cNvPr id="8" name="Content Placeholder 7" descr="Phases of the Walters and Hilborn model include: define/redefine the problem, establish goals and objectives, model linkages between objectives and proposed actions, select actions, design and implement actions, design and implement monitoring plans, analyze and synthesize, communicate current understanding, and adapt.">
            <a:extLst>
              <a:ext uri="{FF2B5EF4-FFF2-40B4-BE49-F238E27FC236}">
                <a16:creationId xmlns:a16="http://schemas.microsoft.com/office/drawing/2014/main" id="{89348DB7-6A79-FA90-DA1C-845E9A95C3C3}"/>
              </a:ext>
            </a:extLst>
          </p:cNvPr>
          <p:cNvPicPr>
            <a:picLocks noGrp="1" noChangeAspect="1"/>
          </p:cNvPicPr>
          <p:nvPr>
            <p:ph idx="13"/>
          </p:nvPr>
        </p:nvPicPr>
        <p:blipFill>
          <a:blip r:embed="rId3"/>
          <a:stretch>
            <a:fillRect/>
          </a:stretch>
        </p:blipFill>
        <p:spPr>
          <a:xfrm>
            <a:off x="6394289" y="1809750"/>
            <a:ext cx="4847374" cy="4343400"/>
          </a:xfrm>
          <a:prstGeom prst="rect">
            <a:avLst/>
          </a:prstGeom>
        </p:spPr>
      </p:pic>
    </p:spTree>
    <p:extLst>
      <p:ext uri="{BB962C8B-B14F-4D97-AF65-F5344CB8AC3E}">
        <p14:creationId xmlns:p14="http://schemas.microsoft.com/office/powerpoint/2010/main" val="1321386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a:t>Agenda</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dirty="0"/>
              <a:t>Overview of Longfin Smelt Critical Habitat (USFWS)</a:t>
            </a:r>
          </a:p>
          <a:p>
            <a:r>
              <a:rPr lang="en-US" dirty="0"/>
              <a:t>Summary of Current NEPA/ESA Progress</a:t>
            </a:r>
          </a:p>
          <a:p>
            <a:r>
              <a:rPr lang="en-US" dirty="0"/>
              <a:t>Record of Decision</a:t>
            </a:r>
          </a:p>
          <a:p>
            <a:r>
              <a:rPr lang="en-US" dirty="0"/>
              <a:t>Biological Opinions</a:t>
            </a:r>
          </a:p>
          <a:p>
            <a:r>
              <a:rPr lang="en-US" dirty="0"/>
              <a:t>Remaining Schedule and Requirements</a:t>
            </a:r>
          </a:p>
          <a:p>
            <a:r>
              <a:rPr lang="en-US" dirty="0"/>
              <a:t>Trinity River Division</a:t>
            </a:r>
          </a:p>
        </p:txBody>
      </p:sp>
      <p:sp>
        <p:nvSpPr>
          <p:cNvPr id="6" name="Text Placeholder 5">
            <a:extLst>
              <a:ext uri="{FF2B5EF4-FFF2-40B4-BE49-F238E27FC236}">
                <a16:creationId xmlns:a16="http://schemas.microsoft.com/office/drawing/2014/main" id="{AEF6AF61-8C6D-AC4B-BDD4-A82702766B97}"/>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35276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E285B-901C-A6F1-029B-24CBF8E598E9}"/>
              </a:ext>
            </a:extLst>
          </p:cNvPr>
          <p:cNvSpPr>
            <a:spLocks noGrp="1"/>
          </p:cNvSpPr>
          <p:nvPr>
            <p:ph type="title"/>
          </p:nvPr>
        </p:nvSpPr>
        <p:spPr/>
        <p:txBody>
          <a:bodyPr/>
          <a:lstStyle/>
          <a:p>
            <a:r>
              <a:rPr lang="en-US" dirty="0"/>
              <a:t>Adaptive Management Framework</a:t>
            </a:r>
          </a:p>
        </p:txBody>
      </p:sp>
      <p:sp>
        <p:nvSpPr>
          <p:cNvPr id="5" name="Text Placeholder 4">
            <a:extLst>
              <a:ext uri="{FF2B5EF4-FFF2-40B4-BE49-F238E27FC236}">
                <a16:creationId xmlns:a16="http://schemas.microsoft.com/office/drawing/2014/main" id="{4E517F31-B685-D7EE-A648-75A4650E8113}"/>
              </a:ext>
            </a:extLst>
          </p:cNvPr>
          <p:cNvSpPr>
            <a:spLocks noGrp="1"/>
          </p:cNvSpPr>
          <p:nvPr>
            <p:ph type="body" sz="quarter" idx="14"/>
          </p:nvPr>
        </p:nvSpPr>
        <p:spPr/>
        <p:txBody>
          <a:bodyPr/>
          <a:lstStyle/>
          <a:p>
            <a:endParaRPr lang="en-US"/>
          </a:p>
        </p:txBody>
      </p:sp>
      <p:pic>
        <p:nvPicPr>
          <p:cNvPr id="6" name="Content Placeholder 7" descr="Conceptual model for the Adaptive Management Plan for the 2024 water operations consultation ">
            <a:extLst>
              <a:ext uri="{FF2B5EF4-FFF2-40B4-BE49-F238E27FC236}">
                <a16:creationId xmlns:a16="http://schemas.microsoft.com/office/drawing/2014/main" id="{B977C42D-3F09-2372-BAA2-5D14525E2D02}"/>
              </a:ext>
            </a:extLst>
          </p:cNvPr>
          <p:cNvPicPr>
            <a:picLocks noGrp="1" noChangeAspect="1"/>
          </p:cNvPicPr>
          <p:nvPr>
            <p:ph idx="1"/>
          </p:nvPr>
        </p:nvPicPr>
        <p:blipFill>
          <a:blip r:embed="rId2"/>
          <a:stretch>
            <a:fillRect/>
          </a:stretch>
        </p:blipFill>
        <p:spPr>
          <a:xfrm>
            <a:off x="228600" y="2377121"/>
            <a:ext cx="5807075" cy="3215007"/>
          </a:xfrm>
        </p:spPr>
      </p:pic>
    </p:spTree>
    <p:extLst>
      <p:ext uri="{BB962C8B-B14F-4D97-AF65-F5344CB8AC3E}">
        <p14:creationId xmlns:p14="http://schemas.microsoft.com/office/powerpoint/2010/main" val="3677800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AAF4F-47DD-AA2C-D294-9E4C889D8AF0}"/>
              </a:ext>
            </a:extLst>
          </p:cNvPr>
          <p:cNvSpPr>
            <a:spLocks noGrp="1"/>
          </p:cNvSpPr>
          <p:nvPr>
            <p:ph type="title"/>
          </p:nvPr>
        </p:nvSpPr>
        <p:spPr/>
        <p:txBody>
          <a:bodyPr/>
          <a:lstStyle/>
          <a:p>
            <a:r>
              <a:rPr lang="en-US" dirty="0"/>
              <a:t>Healthy Rivers and Landscape (HRL) Program</a:t>
            </a:r>
          </a:p>
        </p:txBody>
      </p:sp>
      <p:sp>
        <p:nvSpPr>
          <p:cNvPr id="3" name="Text Placeholder 2">
            <a:extLst>
              <a:ext uri="{FF2B5EF4-FFF2-40B4-BE49-F238E27FC236}">
                <a16:creationId xmlns:a16="http://schemas.microsoft.com/office/drawing/2014/main" id="{B8988380-32DB-B908-CA17-B9B831C46299}"/>
              </a:ext>
            </a:extLst>
          </p:cNvPr>
          <p:cNvSpPr>
            <a:spLocks noGrp="1"/>
          </p:cNvSpPr>
          <p:nvPr>
            <p:ph type="body" sz="quarter" idx="13"/>
          </p:nvPr>
        </p:nvSpPr>
        <p:spPr/>
        <p:txBody>
          <a:bodyPr/>
          <a:lstStyle/>
          <a:p>
            <a:r>
              <a:rPr lang="en-US" dirty="0"/>
              <a:t>ROD does not include SWP HRL actions</a:t>
            </a:r>
          </a:p>
          <a:p>
            <a:r>
              <a:rPr lang="en-US" dirty="0"/>
              <a:t>USFWS Biological Opinion </a:t>
            </a:r>
          </a:p>
          <a:p>
            <a:r>
              <a:rPr lang="en-US" dirty="0"/>
              <a:t>Includes the federal and state HRL actions</a:t>
            </a:r>
          </a:p>
          <a:p>
            <a:pPr lvl="1"/>
            <a:r>
              <a:rPr lang="en-US" dirty="0"/>
              <a:t>CVP proposed early implementation of “foregone exports”</a:t>
            </a:r>
          </a:p>
          <a:p>
            <a:pPr lvl="1"/>
            <a:r>
              <a:rPr lang="en-US" dirty="0"/>
              <a:t>SWP proposed </a:t>
            </a:r>
            <a:r>
              <a:rPr lang="en-US" dirty="0" err="1"/>
              <a:t>obth</a:t>
            </a:r>
            <a:r>
              <a:rPr lang="en-US" dirty="0"/>
              <a:t> early and post implementation, including:</a:t>
            </a:r>
          </a:p>
          <a:p>
            <a:pPr lvl="2"/>
            <a:r>
              <a:rPr lang="en-US" dirty="0"/>
              <a:t>Increase in upstream land fallowing</a:t>
            </a:r>
          </a:p>
          <a:p>
            <a:pPr lvl="2"/>
            <a:r>
              <a:rPr lang="en-US" dirty="0"/>
              <a:t>Reduced exports</a:t>
            </a:r>
          </a:p>
        </p:txBody>
      </p:sp>
      <p:sp>
        <p:nvSpPr>
          <p:cNvPr id="4" name="Text Placeholder 3">
            <a:extLst>
              <a:ext uri="{FF2B5EF4-FFF2-40B4-BE49-F238E27FC236}">
                <a16:creationId xmlns:a16="http://schemas.microsoft.com/office/drawing/2014/main" id="{584E55D5-3353-068A-DE66-191F1FDCCEB4}"/>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227581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3D55D-591C-B23F-777E-77145B61313E}"/>
              </a:ext>
            </a:extLst>
          </p:cNvPr>
          <p:cNvSpPr>
            <a:spLocks noGrp="1"/>
          </p:cNvSpPr>
          <p:nvPr>
            <p:ph type="title"/>
          </p:nvPr>
        </p:nvSpPr>
        <p:spPr/>
        <p:txBody>
          <a:bodyPr/>
          <a:lstStyle/>
          <a:p>
            <a:r>
              <a:rPr lang="en-US" dirty="0"/>
              <a:t>Final EIS Milestones</a:t>
            </a:r>
          </a:p>
        </p:txBody>
      </p:sp>
      <p:sp>
        <p:nvSpPr>
          <p:cNvPr id="3" name="Text Placeholder 2">
            <a:extLst>
              <a:ext uri="{FF2B5EF4-FFF2-40B4-BE49-F238E27FC236}">
                <a16:creationId xmlns:a16="http://schemas.microsoft.com/office/drawing/2014/main" id="{5CB0B113-B551-5452-F459-0CD603E2FE21}"/>
              </a:ext>
            </a:extLst>
          </p:cNvPr>
          <p:cNvSpPr>
            <a:spLocks noGrp="1"/>
          </p:cNvSpPr>
          <p:nvPr>
            <p:ph type="body" sz="quarter" idx="13"/>
          </p:nvPr>
        </p:nvSpPr>
        <p:spPr/>
        <p:txBody>
          <a:bodyPr/>
          <a:lstStyle/>
          <a:p>
            <a:r>
              <a:rPr lang="en-US" dirty="0"/>
              <a:t>Final NMFS Biological Opinion – December 11, 2024</a:t>
            </a:r>
          </a:p>
          <a:p>
            <a:r>
              <a:rPr lang="en-US" dirty="0"/>
              <a:t>Cooling off period concludes – December 16, 2024</a:t>
            </a:r>
          </a:p>
          <a:p>
            <a:r>
              <a:rPr lang="en-US" dirty="0"/>
              <a:t>Record of Decision executed – December 20, 2024</a:t>
            </a:r>
          </a:p>
        </p:txBody>
      </p:sp>
      <p:sp>
        <p:nvSpPr>
          <p:cNvPr id="4" name="Text Placeholder 3">
            <a:extLst>
              <a:ext uri="{FF2B5EF4-FFF2-40B4-BE49-F238E27FC236}">
                <a16:creationId xmlns:a16="http://schemas.microsoft.com/office/drawing/2014/main" id="{0927EE0D-D32E-3B9C-029F-4CCAAF559E8B}"/>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20487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10893-B642-A90E-D598-E71011CDAE18}"/>
              </a:ext>
            </a:extLst>
          </p:cNvPr>
          <p:cNvSpPr>
            <a:spLocks noGrp="1"/>
          </p:cNvSpPr>
          <p:nvPr>
            <p:ph type="title"/>
          </p:nvPr>
        </p:nvSpPr>
        <p:spPr/>
        <p:txBody>
          <a:bodyPr/>
          <a:lstStyle/>
          <a:p>
            <a:r>
              <a:rPr lang="en-US" dirty="0"/>
              <a:t>Trinity River Division (TRD) </a:t>
            </a:r>
            <a:r>
              <a:rPr lang="en-US" dirty="0" err="1"/>
              <a:t>Reconsultation</a:t>
            </a:r>
            <a:r>
              <a:rPr lang="en-US" dirty="0"/>
              <a:t> Update</a:t>
            </a:r>
          </a:p>
        </p:txBody>
      </p:sp>
      <p:sp>
        <p:nvSpPr>
          <p:cNvPr id="3" name="Text Placeholder 2">
            <a:extLst>
              <a:ext uri="{FF2B5EF4-FFF2-40B4-BE49-F238E27FC236}">
                <a16:creationId xmlns:a16="http://schemas.microsoft.com/office/drawing/2014/main" id="{06678C6F-59A2-AF9B-B23E-A74048044A15}"/>
              </a:ext>
            </a:extLst>
          </p:cNvPr>
          <p:cNvSpPr>
            <a:spLocks noGrp="1"/>
          </p:cNvSpPr>
          <p:nvPr>
            <p:ph type="body" sz="quarter" idx="13"/>
          </p:nvPr>
        </p:nvSpPr>
        <p:spPr/>
        <p:txBody>
          <a:bodyPr/>
          <a:lstStyle/>
          <a:p>
            <a:r>
              <a:rPr lang="en-US" dirty="0"/>
              <a:t>Topics</a:t>
            </a:r>
          </a:p>
          <a:p>
            <a:pPr lvl="1"/>
            <a:r>
              <a:rPr lang="en-US" dirty="0"/>
              <a:t>Joint Lead Meetings</a:t>
            </a:r>
          </a:p>
          <a:p>
            <a:pPr lvl="1"/>
            <a:r>
              <a:rPr lang="en-US" dirty="0"/>
              <a:t>Screening Criteria</a:t>
            </a:r>
          </a:p>
          <a:p>
            <a:pPr lvl="1"/>
            <a:r>
              <a:rPr lang="en-US" dirty="0"/>
              <a:t>Draft TRD alternatives </a:t>
            </a:r>
          </a:p>
          <a:p>
            <a:pPr lvl="1"/>
            <a:r>
              <a:rPr lang="en-US" dirty="0"/>
              <a:t>Preliminary </a:t>
            </a:r>
            <a:r>
              <a:rPr lang="en-US" dirty="0" err="1"/>
              <a:t>CalSim</a:t>
            </a:r>
            <a:r>
              <a:rPr lang="en-US" dirty="0"/>
              <a:t> modeling results</a:t>
            </a:r>
          </a:p>
          <a:p>
            <a:pPr lvl="1"/>
            <a:r>
              <a:rPr lang="en-US" dirty="0"/>
              <a:t>Discussion on water temperature modeling</a:t>
            </a:r>
          </a:p>
          <a:p>
            <a:pPr lvl="1"/>
            <a:r>
              <a:rPr lang="en-US" dirty="0"/>
              <a:t>Upcoming coordination and schedule</a:t>
            </a:r>
          </a:p>
        </p:txBody>
      </p:sp>
      <p:sp>
        <p:nvSpPr>
          <p:cNvPr id="4" name="Text Placeholder 3">
            <a:extLst>
              <a:ext uri="{FF2B5EF4-FFF2-40B4-BE49-F238E27FC236}">
                <a16:creationId xmlns:a16="http://schemas.microsoft.com/office/drawing/2014/main" id="{C1138C89-B30A-ECB6-00D2-709499BF6232}"/>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664960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10893-B642-A90E-D598-E71011CDAE18}"/>
              </a:ext>
            </a:extLst>
          </p:cNvPr>
          <p:cNvSpPr>
            <a:spLocks noGrp="1"/>
          </p:cNvSpPr>
          <p:nvPr>
            <p:ph type="title"/>
          </p:nvPr>
        </p:nvSpPr>
        <p:spPr/>
        <p:txBody>
          <a:bodyPr/>
          <a:lstStyle/>
          <a:p>
            <a:r>
              <a:rPr lang="en-US" dirty="0"/>
              <a:t>Trinity River Division (TRD) – Joint Lead Meetings</a:t>
            </a:r>
          </a:p>
        </p:txBody>
      </p:sp>
      <p:sp>
        <p:nvSpPr>
          <p:cNvPr id="3" name="Text Placeholder 2">
            <a:extLst>
              <a:ext uri="{FF2B5EF4-FFF2-40B4-BE49-F238E27FC236}">
                <a16:creationId xmlns:a16="http://schemas.microsoft.com/office/drawing/2014/main" id="{06678C6F-59A2-AF9B-B23E-A74048044A15}"/>
              </a:ext>
            </a:extLst>
          </p:cNvPr>
          <p:cNvSpPr>
            <a:spLocks noGrp="1"/>
          </p:cNvSpPr>
          <p:nvPr>
            <p:ph type="body" sz="quarter" idx="13"/>
          </p:nvPr>
        </p:nvSpPr>
        <p:spPr/>
        <p:txBody>
          <a:bodyPr/>
          <a:lstStyle/>
          <a:p>
            <a:r>
              <a:rPr lang="en-US" dirty="0"/>
              <a:t>Eight Joint Lead Technical meetings in 2024</a:t>
            </a:r>
          </a:p>
          <a:p>
            <a:r>
              <a:rPr lang="en-US" dirty="0"/>
              <a:t>Topics of discussion include</a:t>
            </a:r>
          </a:p>
          <a:p>
            <a:pPr lvl="1"/>
            <a:r>
              <a:rPr lang="en-US" dirty="0"/>
              <a:t>Relation to Central Valley/NEPA document options</a:t>
            </a:r>
          </a:p>
          <a:p>
            <a:pPr lvl="1"/>
            <a:r>
              <a:rPr lang="en-US" dirty="0"/>
              <a:t>Range of draft NEPA alternatives and screening criteria </a:t>
            </a:r>
          </a:p>
          <a:p>
            <a:pPr lvl="1"/>
            <a:r>
              <a:rPr lang="en-US" dirty="0"/>
              <a:t>Development of Biological Assessment</a:t>
            </a:r>
          </a:p>
          <a:p>
            <a:pPr lvl="1"/>
            <a:r>
              <a:rPr lang="en-US" dirty="0"/>
              <a:t>Approach for analyzing effects to salmonids</a:t>
            </a:r>
          </a:p>
          <a:p>
            <a:pPr lvl="1"/>
            <a:r>
              <a:rPr lang="en-US" dirty="0"/>
              <a:t>Approach for analyzing water temperatures for alternatives</a:t>
            </a:r>
          </a:p>
          <a:p>
            <a:pPr lvl="1"/>
            <a:r>
              <a:rPr lang="en-US" dirty="0"/>
              <a:t>Preliminary </a:t>
            </a:r>
            <a:r>
              <a:rPr lang="en-US" dirty="0" err="1"/>
              <a:t>CalSim</a:t>
            </a:r>
            <a:r>
              <a:rPr lang="en-US" dirty="0"/>
              <a:t> modeling results </a:t>
            </a:r>
          </a:p>
        </p:txBody>
      </p:sp>
      <p:sp>
        <p:nvSpPr>
          <p:cNvPr id="4" name="Text Placeholder 3">
            <a:extLst>
              <a:ext uri="{FF2B5EF4-FFF2-40B4-BE49-F238E27FC236}">
                <a16:creationId xmlns:a16="http://schemas.microsoft.com/office/drawing/2014/main" id="{C1138C89-B30A-ECB6-00D2-709499BF6232}"/>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859201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10893-B642-A90E-D598-E71011CDAE18}"/>
              </a:ext>
            </a:extLst>
          </p:cNvPr>
          <p:cNvSpPr>
            <a:spLocks noGrp="1"/>
          </p:cNvSpPr>
          <p:nvPr>
            <p:ph type="title"/>
          </p:nvPr>
        </p:nvSpPr>
        <p:spPr/>
        <p:txBody>
          <a:bodyPr/>
          <a:lstStyle/>
          <a:p>
            <a:r>
              <a:rPr lang="en-US" dirty="0"/>
              <a:t>Trinity River Division (TRD) – Screening Criteria</a:t>
            </a:r>
          </a:p>
        </p:txBody>
      </p:sp>
      <p:sp>
        <p:nvSpPr>
          <p:cNvPr id="3" name="Text Placeholder 2">
            <a:extLst>
              <a:ext uri="{FF2B5EF4-FFF2-40B4-BE49-F238E27FC236}">
                <a16:creationId xmlns:a16="http://schemas.microsoft.com/office/drawing/2014/main" id="{06678C6F-59A2-AF9B-B23E-A74048044A15}"/>
              </a:ext>
            </a:extLst>
          </p:cNvPr>
          <p:cNvSpPr>
            <a:spLocks noGrp="1"/>
          </p:cNvSpPr>
          <p:nvPr>
            <p:ph type="body" sz="quarter" idx="13"/>
          </p:nvPr>
        </p:nvSpPr>
        <p:spPr/>
        <p:txBody>
          <a:bodyPr/>
          <a:lstStyle/>
          <a:p>
            <a:r>
              <a:rPr lang="en-US" dirty="0"/>
              <a:t>Purpose and Need</a:t>
            </a:r>
          </a:p>
          <a:p>
            <a:r>
              <a:rPr lang="en-US" dirty="0"/>
              <a:t>Technologically and Economically Feasible</a:t>
            </a:r>
          </a:p>
          <a:p>
            <a:r>
              <a:rPr lang="en-US" dirty="0"/>
              <a:t>Value Added</a:t>
            </a:r>
          </a:p>
          <a:p>
            <a:r>
              <a:rPr lang="en-US" dirty="0"/>
              <a:t>Completeness</a:t>
            </a:r>
          </a:p>
          <a:p>
            <a:endParaRPr lang="en-US" dirty="0"/>
          </a:p>
          <a:p>
            <a:r>
              <a:rPr lang="en-US" dirty="0"/>
              <a:t>Preferred Alternative Selection Criteria </a:t>
            </a:r>
          </a:p>
        </p:txBody>
      </p:sp>
      <p:sp>
        <p:nvSpPr>
          <p:cNvPr id="4" name="Text Placeholder 3">
            <a:extLst>
              <a:ext uri="{FF2B5EF4-FFF2-40B4-BE49-F238E27FC236}">
                <a16:creationId xmlns:a16="http://schemas.microsoft.com/office/drawing/2014/main" id="{C1138C89-B30A-ECB6-00D2-709499BF6232}"/>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775181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10893-B642-A90E-D598-E71011CDAE18}"/>
              </a:ext>
            </a:extLst>
          </p:cNvPr>
          <p:cNvSpPr>
            <a:spLocks noGrp="1"/>
          </p:cNvSpPr>
          <p:nvPr>
            <p:ph type="title"/>
          </p:nvPr>
        </p:nvSpPr>
        <p:spPr/>
        <p:txBody>
          <a:bodyPr/>
          <a:lstStyle/>
          <a:p>
            <a:r>
              <a:rPr lang="en-US" dirty="0"/>
              <a:t>TRD Preliminary Alternatives (1 of 2)</a:t>
            </a:r>
          </a:p>
        </p:txBody>
      </p:sp>
      <p:sp>
        <p:nvSpPr>
          <p:cNvPr id="3" name="Text Placeholder 2">
            <a:extLst>
              <a:ext uri="{FF2B5EF4-FFF2-40B4-BE49-F238E27FC236}">
                <a16:creationId xmlns:a16="http://schemas.microsoft.com/office/drawing/2014/main" id="{06678C6F-59A2-AF9B-B23E-A74048044A15}"/>
              </a:ext>
            </a:extLst>
          </p:cNvPr>
          <p:cNvSpPr>
            <a:spLocks noGrp="1"/>
          </p:cNvSpPr>
          <p:nvPr>
            <p:ph type="body" sz="quarter" idx="13"/>
          </p:nvPr>
        </p:nvSpPr>
        <p:spPr/>
        <p:txBody>
          <a:bodyPr/>
          <a:lstStyle/>
          <a:p>
            <a:r>
              <a:rPr lang="en-US" dirty="0"/>
              <a:t>No Action Alternative – 2000 ROD, 2017 ROD, 2020 ROD</a:t>
            </a:r>
          </a:p>
          <a:p>
            <a:r>
              <a:rPr lang="en-US" dirty="0"/>
              <a:t>Alternative 1 – Water Quality Control Plan</a:t>
            </a:r>
          </a:p>
          <a:p>
            <a:r>
              <a:rPr lang="en-US" dirty="0"/>
              <a:t>Alternative 2 – Multi Agency Deliberation</a:t>
            </a:r>
          </a:p>
          <a:p>
            <a:r>
              <a:rPr lang="en-US" dirty="0"/>
              <a:t>Alternative 3 – Modified Natural Hydrograph</a:t>
            </a:r>
          </a:p>
          <a:p>
            <a:r>
              <a:rPr lang="en-US" dirty="0"/>
              <a:t>Alternative 4 – Risk-Informed Operations </a:t>
            </a:r>
          </a:p>
          <a:p>
            <a:r>
              <a:rPr lang="en-US" dirty="0"/>
              <a:t>Alternative 5 – Low Emissions with Flexible Management (red highlight)</a:t>
            </a:r>
          </a:p>
          <a:p>
            <a:r>
              <a:rPr lang="en-US" dirty="0"/>
              <a:t>Alternative 6 – Trinity County Local</a:t>
            </a:r>
          </a:p>
          <a:p>
            <a:endParaRPr lang="en-US" dirty="0"/>
          </a:p>
          <a:p>
            <a:endParaRPr lang="en-US" dirty="0"/>
          </a:p>
          <a:p>
            <a:pPr marL="0" indent="0">
              <a:buNone/>
            </a:pPr>
            <a:endParaRPr lang="en-US" dirty="0"/>
          </a:p>
        </p:txBody>
      </p:sp>
      <p:sp>
        <p:nvSpPr>
          <p:cNvPr id="4" name="Text Placeholder 3">
            <a:extLst>
              <a:ext uri="{FF2B5EF4-FFF2-40B4-BE49-F238E27FC236}">
                <a16:creationId xmlns:a16="http://schemas.microsoft.com/office/drawing/2014/main" id="{C1138C89-B30A-ECB6-00D2-709499BF6232}"/>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609306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10893-B642-A90E-D598-E71011CDAE18}"/>
              </a:ext>
            </a:extLst>
          </p:cNvPr>
          <p:cNvSpPr>
            <a:spLocks noGrp="1"/>
          </p:cNvSpPr>
          <p:nvPr>
            <p:ph type="title"/>
          </p:nvPr>
        </p:nvSpPr>
        <p:spPr/>
        <p:txBody>
          <a:bodyPr/>
          <a:lstStyle/>
          <a:p>
            <a:r>
              <a:rPr lang="en-US" dirty="0"/>
              <a:t>TRD Preliminary Alternatives (1 of 2)</a:t>
            </a:r>
          </a:p>
        </p:txBody>
      </p:sp>
      <p:sp>
        <p:nvSpPr>
          <p:cNvPr id="3" name="Text Placeholder 2">
            <a:extLst>
              <a:ext uri="{FF2B5EF4-FFF2-40B4-BE49-F238E27FC236}">
                <a16:creationId xmlns:a16="http://schemas.microsoft.com/office/drawing/2014/main" id="{06678C6F-59A2-AF9B-B23E-A74048044A15}"/>
              </a:ext>
            </a:extLst>
          </p:cNvPr>
          <p:cNvSpPr>
            <a:spLocks noGrp="1"/>
          </p:cNvSpPr>
          <p:nvPr>
            <p:ph type="body" sz="quarter" idx="13"/>
          </p:nvPr>
        </p:nvSpPr>
        <p:spPr/>
        <p:txBody>
          <a:bodyPr/>
          <a:lstStyle/>
          <a:p>
            <a:r>
              <a:rPr lang="en-US" dirty="0"/>
              <a:t>Alternative 6 – Trinity County Local</a:t>
            </a:r>
          </a:p>
          <a:p>
            <a:r>
              <a:rPr lang="en-US" dirty="0"/>
              <a:t>Alternative 7 – Maximum Flow</a:t>
            </a:r>
          </a:p>
          <a:p>
            <a:endParaRPr lang="en-US" dirty="0"/>
          </a:p>
          <a:p>
            <a:endParaRPr lang="en-US" dirty="0"/>
          </a:p>
          <a:p>
            <a:pPr marL="0" indent="0">
              <a:buNone/>
            </a:pPr>
            <a:endParaRPr lang="en-US" dirty="0"/>
          </a:p>
        </p:txBody>
      </p:sp>
      <p:sp>
        <p:nvSpPr>
          <p:cNvPr id="4" name="Text Placeholder 3">
            <a:extLst>
              <a:ext uri="{FF2B5EF4-FFF2-40B4-BE49-F238E27FC236}">
                <a16:creationId xmlns:a16="http://schemas.microsoft.com/office/drawing/2014/main" id="{C1138C89-B30A-ECB6-00D2-709499BF6232}"/>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759915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89A19-0042-1F9B-47EA-EF17991D22DE}"/>
              </a:ext>
            </a:extLst>
          </p:cNvPr>
          <p:cNvSpPr>
            <a:spLocks noGrp="1"/>
          </p:cNvSpPr>
          <p:nvPr>
            <p:ph type="title"/>
          </p:nvPr>
        </p:nvSpPr>
        <p:spPr/>
        <p:txBody>
          <a:bodyPr/>
          <a:lstStyle/>
          <a:p>
            <a:r>
              <a:rPr lang="en-US" dirty="0"/>
              <a:t>Key Operations of NAA and Alt 2-4 </a:t>
            </a:r>
          </a:p>
        </p:txBody>
      </p:sp>
      <p:sp>
        <p:nvSpPr>
          <p:cNvPr id="3" name="Text Placeholder 2">
            <a:extLst>
              <a:ext uri="{FF2B5EF4-FFF2-40B4-BE49-F238E27FC236}">
                <a16:creationId xmlns:a16="http://schemas.microsoft.com/office/drawing/2014/main" id="{D0B4282B-2AE9-4BC0-5D51-CE57D2CD3463}"/>
              </a:ext>
            </a:extLst>
          </p:cNvPr>
          <p:cNvSpPr>
            <a:spLocks noGrp="1"/>
          </p:cNvSpPr>
          <p:nvPr>
            <p:ph type="body" sz="quarter" idx="13"/>
          </p:nvPr>
        </p:nvSpPr>
        <p:spPr>
          <a:xfrm>
            <a:off x="319722" y="6149126"/>
            <a:ext cx="11704638" cy="594297"/>
          </a:xfrm>
        </p:spPr>
        <p:txBody>
          <a:bodyPr/>
          <a:lstStyle/>
          <a:p>
            <a:r>
              <a:rPr lang="en-US" dirty="0"/>
              <a:t>Alternatives 1, 6, 7 are in progress</a:t>
            </a:r>
          </a:p>
        </p:txBody>
      </p:sp>
      <p:sp>
        <p:nvSpPr>
          <p:cNvPr id="4" name="Text Placeholder 3">
            <a:extLst>
              <a:ext uri="{FF2B5EF4-FFF2-40B4-BE49-F238E27FC236}">
                <a16:creationId xmlns:a16="http://schemas.microsoft.com/office/drawing/2014/main" id="{A6BF5880-BF8B-B49A-C2A3-778EF6EF837E}"/>
              </a:ext>
            </a:extLst>
          </p:cNvPr>
          <p:cNvSpPr>
            <a:spLocks noGrp="1"/>
          </p:cNvSpPr>
          <p:nvPr>
            <p:ph type="body" sz="quarter" idx="14"/>
          </p:nvPr>
        </p:nvSpPr>
        <p:spPr/>
        <p:txBody>
          <a:bodyPr/>
          <a:lstStyle/>
          <a:p>
            <a:endParaRPr lang="en-US"/>
          </a:p>
        </p:txBody>
      </p:sp>
      <p:graphicFrame>
        <p:nvGraphicFramePr>
          <p:cNvPr id="5" name="Table 4">
            <a:extLst>
              <a:ext uri="{FF2B5EF4-FFF2-40B4-BE49-F238E27FC236}">
                <a16:creationId xmlns:a16="http://schemas.microsoft.com/office/drawing/2014/main" id="{1A1BF6D7-AF8A-D787-1048-A976E1A0925C}"/>
              </a:ext>
            </a:extLst>
          </p:cNvPr>
          <p:cNvGraphicFramePr>
            <a:graphicFrameLocks noGrp="1"/>
          </p:cNvGraphicFramePr>
          <p:nvPr>
            <p:extLst>
              <p:ext uri="{D42A27DB-BD31-4B8C-83A1-F6EECF244321}">
                <p14:modId xmlns:p14="http://schemas.microsoft.com/office/powerpoint/2010/main" val="4236408245"/>
              </p:ext>
            </p:extLst>
          </p:nvPr>
        </p:nvGraphicFramePr>
        <p:xfrm>
          <a:off x="413756" y="1643775"/>
          <a:ext cx="10987415" cy="4242568"/>
        </p:xfrm>
        <a:graphic>
          <a:graphicData uri="http://schemas.openxmlformats.org/drawingml/2006/table">
            <a:tbl>
              <a:tblPr firstRow="1" bandRow="1">
                <a:tableStyleId>{5C22544A-7EE6-4342-B048-85BDC9FD1C3A}</a:tableStyleId>
              </a:tblPr>
              <a:tblGrid>
                <a:gridCol w="2197483">
                  <a:extLst>
                    <a:ext uri="{9D8B030D-6E8A-4147-A177-3AD203B41FA5}">
                      <a16:colId xmlns:a16="http://schemas.microsoft.com/office/drawing/2014/main" val="2292065957"/>
                    </a:ext>
                  </a:extLst>
                </a:gridCol>
                <a:gridCol w="2197483">
                  <a:extLst>
                    <a:ext uri="{9D8B030D-6E8A-4147-A177-3AD203B41FA5}">
                      <a16:colId xmlns:a16="http://schemas.microsoft.com/office/drawing/2014/main" val="1680127077"/>
                    </a:ext>
                  </a:extLst>
                </a:gridCol>
                <a:gridCol w="2197483">
                  <a:extLst>
                    <a:ext uri="{9D8B030D-6E8A-4147-A177-3AD203B41FA5}">
                      <a16:colId xmlns:a16="http://schemas.microsoft.com/office/drawing/2014/main" val="620956890"/>
                    </a:ext>
                  </a:extLst>
                </a:gridCol>
                <a:gridCol w="2197483">
                  <a:extLst>
                    <a:ext uri="{9D8B030D-6E8A-4147-A177-3AD203B41FA5}">
                      <a16:colId xmlns:a16="http://schemas.microsoft.com/office/drawing/2014/main" val="1652680938"/>
                    </a:ext>
                  </a:extLst>
                </a:gridCol>
                <a:gridCol w="2197483">
                  <a:extLst>
                    <a:ext uri="{9D8B030D-6E8A-4147-A177-3AD203B41FA5}">
                      <a16:colId xmlns:a16="http://schemas.microsoft.com/office/drawing/2014/main" val="155629171"/>
                    </a:ext>
                  </a:extLst>
                </a:gridCol>
              </a:tblGrid>
              <a:tr h="647833">
                <a:tc>
                  <a:txBody>
                    <a:bodyPr/>
                    <a:lstStyle/>
                    <a:p>
                      <a:endParaRPr lang="en-US" dirty="0"/>
                    </a:p>
                  </a:txBody>
                  <a:tcPr/>
                </a:tc>
                <a:tc>
                  <a:txBody>
                    <a:bodyPr/>
                    <a:lstStyle/>
                    <a:p>
                      <a:r>
                        <a:rPr lang="en-US" dirty="0"/>
                        <a:t>NAA</a:t>
                      </a:r>
                    </a:p>
                  </a:txBody>
                  <a:tcPr/>
                </a:tc>
                <a:tc>
                  <a:txBody>
                    <a:bodyPr/>
                    <a:lstStyle/>
                    <a:p>
                      <a:r>
                        <a:rPr lang="en-US" dirty="0"/>
                        <a:t>Alt 2a and 2b</a:t>
                      </a:r>
                    </a:p>
                  </a:txBody>
                  <a:tcPr/>
                </a:tc>
                <a:tc>
                  <a:txBody>
                    <a:bodyPr/>
                    <a:lstStyle/>
                    <a:p>
                      <a:r>
                        <a:rPr lang="en-US" dirty="0"/>
                        <a:t>Alt 3</a:t>
                      </a:r>
                    </a:p>
                  </a:txBody>
                  <a:tcPr/>
                </a:tc>
                <a:tc>
                  <a:txBody>
                    <a:bodyPr/>
                    <a:lstStyle/>
                    <a:p>
                      <a:r>
                        <a:rPr lang="en-US" dirty="0"/>
                        <a:t>Alt 4</a:t>
                      </a:r>
                    </a:p>
                  </a:txBody>
                  <a:tcPr/>
                </a:tc>
                <a:extLst>
                  <a:ext uri="{0D108BD9-81ED-4DB2-BD59-A6C34878D82A}">
                    <a16:rowId xmlns:a16="http://schemas.microsoft.com/office/drawing/2014/main" val="814579528"/>
                  </a:ext>
                </a:extLst>
              </a:tr>
              <a:tr h="1118178">
                <a:tc>
                  <a:txBody>
                    <a:bodyPr/>
                    <a:lstStyle/>
                    <a:p>
                      <a:r>
                        <a:rPr lang="en-US" dirty="0"/>
                        <a:t>Lewiston Release</a:t>
                      </a:r>
                    </a:p>
                  </a:txBody>
                  <a:tcPr/>
                </a:tc>
                <a:tc>
                  <a:txBody>
                    <a:bodyPr/>
                    <a:lstStyle/>
                    <a:p>
                      <a:pPr algn="l" fontAlgn="b"/>
                      <a:r>
                        <a:rPr lang="en-US" sz="1800" u="none" strike="noStrike" dirty="0">
                          <a:effectLst/>
                        </a:rPr>
                        <a:t>WYT based volume from 2000 ROD</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800" u="none" strike="noStrike" dirty="0">
                          <a:effectLst/>
                        </a:rPr>
                        <a:t>2000 ROD volumes shifted earlier with winter releases</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800" u="none" strike="noStrike" dirty="0">
                          <a:effectLst/>
                        </a:rPr>
                        <a:t>Seasonally oscillating hydrograph and adaptive peak release</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800" u="none" strike="noStrike" dirty="0">
                          <a:effectLst/>
                        </a:rPr>
                        <a:t>Same as Alt2, but reduce total ROD volume by 15% in case of drought and low storage</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32295286"/>
                  </a:ext>
                </a:extLst>
              </a:tr>
              <a:tr h="647833">
                <a:tc>
                  <a:txBody>
                    <a:bodyPr/>
                    <a:lstStyle/>
                    <a:p>
                      <a:r>
                        <a:rPr lang="en-US" dirty="0"/>
                        <a:t>Storage Target</a:t>
                      </a:r>
                    </a:p>
                  </a:txBody>
                  <a:tcPr/>
                </a:tc>
                <a:tc>
                  <a:txBody>
                    <a:bodyPr/>
                    <a:lstStyle/>
                    <a:p>
                      <a:pPr algn="l" fontAlgn="b"/>
                      <a:r>
                        <a:rPr lang="en-US" sz="1800" u="none" strike="noStrike" dirty="0">
                          <a:effectLst/>
                        </a:rPr>
                        <a:t>600 TAF</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800" u="none" strike="noStrike" dirty="0">
                          <a:effectLst/>
                        </a:rPr>
                        <a:t>[1200, 900, 750] TAF for multi-year drought. 750 TAF min. End of Dec</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800" u="none" strike="noStrike" dirty="0">
                          <a:effectLst/>
                        </a:rPr>
                        <a:t>Same as Alt2</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800" u="none" strike="noStrike" dirty="0">
                          <a:effectLst/>
                        </a:rPr>
                        <a:t>750 TAF</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77931419"/>
                  </a:ext>
                </a:extLst>
              </a:tr>
              <a:tr h="647833">
                <a:tc>
                  <a:txBody>
                    <a:bodyPr/>
                    <a:lstStyle/>
                    <a:p>
                      <a:r>
                        <a:rPr lang="en-US" dirty="0"/>
                        <a:t>Diversion</a:t>
                      </a:r>
                    </a:p>
                  </a:txBody>
                  <a:tcPr/>
                </a:tc>
                <a:tc>
                  <a:txBody>
                    <a:bodyPr/>
                    <a:lstStyle/>
                    <a:p>
                      <a:pPr algn="l" fontAlgn="b"/>
                      <a:r>
                        <a:rPr lang="en-US" sz="1800" u="none" strike="noStrike" dirty="0">
                          <a:effectLst/>
                        </a:rPr>
                        <a:t>Lower in spring/summer and higher in fall/winter for temperature benefits</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800" u="none" strike="noStrike" dirty="0">
                          <a:effectLst/>
                        </a:rPr>
                        <a:t>Prioritize Trinity flow and temp from Fall-Summer, diversions for CVP after Jun/Jul 1st </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800" u="none" strike="noStrike" dirty="0">
                          <a:effectLst/>
                        </a:rPr>
                        <a:t>Same as Alt2</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800" u="none" strike="noStrike" dirty="0">
                          <a:effectLst/>
                        </a:rPr>
                        <a:t>Same as NAA</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2121538"/>
                  </a:ext>
                </a:extLst>
              </a:tr>
            </a:tbl>
          </a:graphicData>
        </a:graphic>
      </p:graphicFrame>
    </p:spTree>
    <p:extLst>
      <p:ext uri="{BB962C8B-B14F-4D97-AF65-F5344CB8AC3E}">
        <p14:creationId xmlns:p14="http://schemas.microsoft.com/office/powerpoint/2010/main" val="543349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5A9B-2D7B-4D76-819E-F26B69EBDDDF}"/>
              </a:ext>
            </a:extLst>
          </p:cNvPr>
          <p:cNvSpPr>
            <a:spLocks noGrp="1"/>
          </p:cNvSpPr>
          <p:nvPr>
            <p:ph type="title"/>
          </p:nvPr>
        </p:nvSpPr>
        <p:spPr/>
        <p:txBody>
          <a:bodyPr/>
          <a:lstStyle/>
          <a:p>
            <a:r>
              <a:rPr lang="en-US" dirty="0" err="1"/>
              <a:t>CalSim</a:t>
            </a:r>
            <a:r>
              <a:rPr lang="en-US" dirty="0"/>
              <a:t> Results Limitations and Interpretation (1 of 2)</a:t>
            </a:r>
          </a:p>
        </p:txBody>
      </p:sp>
      <p:sp>
        <p:nvSpPr>
          <p:cNvPr id="3" name="Text Placeholder 2">
            <a:extLst>
              <a:ext uri="{FF2B5EF4-FFF2-40B4-BE49-F238E27FC236}">
                <a16:creationId xmlns:a16="http://schemas.microsoft.com/office/drawing/2014/main" id="{9D21A8C1-2EF8-64B2-1A5F-6EFE1CDD5A41}"/>
              </a:ext>
            </a:extLst>
          </p:cNvPr>
          <p:cNvSpPr>
            <a:spLocks noGrp="1"/>
          </p:cNvSpPr>
          <p:nvPr>
            <p:ph type="body" sz="quarter" idx="13"/>
          </p:nvPr>
        </p:nvSpPr>
        <p:spPr/>
        <p:txBody>
          <a:bodyPr/>
          <a:lstStyle/>
          <a:p>
            <a:r>
              <a:rPr lang="en-US" dirty="0">
                <a:latin typeface="Segoe UI Semibold"/>
                <a:cs typeface="Segoe UI Semibold"/>
              </a:rPr>
              <a:t>Monthly timestep cannot capture temporal variability that is key to some operations.</a:t>
            </a:r>
          </a:p>
          <a:p>
            <a:pPr lvl="1"/>
            <a:r>
              <a:rPr lang="en-US" sz="2800" dirty="0">
                <a:latin typeface="Segoe UI Semibold"/>
                <a:cs typeface="Segoe UI Semibold"/>
              </a:rPr>
              <a:t>High flows at Trinity at North Fork trigger synchronized releases from Lewiston </a:t>
            </a:r>
          </a:p>
          <a:p>
            <a:r>
              <a:rPr lang="en-US" dirty="0">
                <a:latin typeface="Segoe UI Semibold"/>
                <a:cs typeface="Segoe UI Semibold"/>
              </a:rPr>
              <a:t>Need to have generalizable rules for 100 years of operations </a:t>
            </a:r>
          </a:p>
          <a:p>
            <a:r>
              <a:rPr lang="en-US" dirty="0">
                <a:latin typeface="Segoe UI Semibold"/>
                <a:cs typeface="Segoe UI Semibold"/>
              </a:rPr>
              <a:t>Stepwise decision thresholds</a:t>
            </a:r>
          </a:p>
          <a:p>
            <a:pPr lvl="1"/>
            <a:r>
              <a:rPr lang="en-US" sz="2800" dirty="0">
                <a:latin typeface="Segoe UI Semibold"/>
                <a:cs typeface="Segoe UI Semibold"/>
              </a:rPr>
              <a:t>Hydrology slightly over/under a threshold can change system criteria dramatically</a:t>
            </a:r>
          </a:p>
          <a:p>
            <a:pPr lvl="1"/>
            <a:r>
              <a:rPr lang="en-US" sz="2800" dirty="0">
                <a:latin typeface="Segoe UI Semibold"/>
                <a:cs typeface="Segoe UI Semibold"/>
              </a:rPr>
              <a:t>Water year type and 2000 ROD volume </a:t>
            </a:r>
          </a:p>
          <a:p>
            <a:endParaRPr lang="en-US" dirty="0"/>
          </a:p>
        </p:txBody>
      </p:sp>
      <p:sp>
        <p:nvSpPr>
          <p:cNvPr id="4" name="Text Placeholder 3">
            <a:extLst>
              <a:ext uri="{FF2B5EF4-FFF2-40B4-BE49-F238E27FC236}">
                <a16:creationId xmlns:a16="http://schemas.microsoft.com/office/drawing/2014/main" id="{2B96B5D7-E105-D561-05ED-885AC7CF806C}"/>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310284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8F5CC-568E-F1A3-03EE-8AD05B29FEB9}"/>
              </a:ext>
            </a:extLst>
          </p:cNvPr>
          <p:cNvSpPr>
            <a:spLocks noGrp="1"/>
          </p:cNvSpPr>
          <p:nvPr>
            <p:ph type="title"/>
          </p:nvPr>
        </p:nvSpPr>
        <p:spPr/>
        <p:txBody>
          <a:bodyPr/>
          <a:lstStyle/>
          <a:p>
            <a:r>
              <a:rPr lang="en-US" dirty="0"/>
              <a:t>Prior WIIN Act Quarterly Meetings (1 of 3)</a:t>
            </a:r>
          </a:p>
        </p:txBody>
      </p:sp>
      <p:sp>
        <p:nvSpPr>
          <p:cNvPr id="3" name="Content Placeholder 2">
            <a:extLst>
              <a:ext uri="{FF2B5EF4-FFF2-40B4-BE49-F238E27FC236}">
                <a16:creationId xmlns:a16="http://schemas.microsoft.com/office/drawing/2014/main" id="{B60A30F9-93CE-F82F-E0D5-CAD563976DC8}"/>
              </a:ext>
            </a:extLst>
          </p:cNvPr>
          <p:cNvSpPr>
            <a:spLocks noGrp="1"/>
          </p:cNvSpPr>
          <p:nvPr>
            <p:ph idx="1"/>
          </p:nvPr>
        </p:nvSpPr>
        <p:spPr/>
        <p:txBody>
          <a:bodyPr/>
          <a:lstStyle/>
          <a:p>
            <a:r>
              <a:rPr lang="en-US"/>
              <a:t>March 2022 – Scoping Meetings</a:t>
            </a:r>
          </a:p>
          <a:p>
            <a:r>
              <a:rPr lang="en-US"/>
              <a:t>June 2022 – Initial Alternatives</a:t>
            </a:r>
          </a:p>
          <a:p>
            <a:r>
              <a:rPr lang="en-US"/>
              <a:t>September 2022 – Seasonal Operation Deconstruction and Initial Alternatives</a:t>
            </a:r>
          </a:p>
          <a:p>
            <a:r>
              <a:rPr lang="en-US"/>
              <a:t>December 2022 – Lines of Evidence</a:t>
            </a:r>
          </a:p>
          <a:p>
            <a:r>
              <a:rPr lang="en-US"/>
              <a:t>March 2023 – Environmental Impact Statement (Affected Environment)</a:t>
            </a:r>
          </a:p>
          <a:p>
            <a:endParaRPr lang="en-US"/>
          </a:p>
          <a:p>
            <a:endParaRPr lang="en-US"/>
          </a:p>
        </p:txBody>
      </p:sp>
      <p:pic>
        <p:nvPicPr>
          <p:cNvPr id="6" name="Content Placeholder 5" descr="A field of flowers with a river running through it.">
            <a:extLst>
              <a:ext uri="{FF2B5EF4-FFF2-40B4-BE49-F238E27FC236}">
                <a16:creationId xmlns:a16="http://schemas.microsoft.com/office/drawing/2014/main" id="{DAA64370-ED68-D49A-F885-B52412197FFF}"/>
              </a:ext>
            </a:extLst>
          </p:cNvPr>
          <p:cNvPicPr>
            <a:picLocks noGrp="1" noChangeAspect="1"/>
          </p:cNvPicPr>
          <p:nvPr>
            <p:ph idx="13"/>
          </p:nvPr>
        </p:nvPicPr>
        <p:blipFill>
          <a:blip r:embed="rId2"/>
          <a:stretch>
            <a:fillRect/>
          </a:stretch>
        </p:blipFill>
        <p:spPr>
          <a:xfrm>
            <a:off x="6734357" y="2448173"/>
            <a:ext cx="4590686" cy="3066554"/>
          </a:xfrm>
          <a:prstGeom prst="rect">
            <a:avLst/>
          </a:prstGeom>
        </p:spPr>
      </p:pic>
      <p:sp>
        <p:nvSpPr>
          <p:cNvPr id="5" name="Text Placeholder 4">
            <a:extLst>
              <a:ext uri="{FF2B5EF4-FFF2-40B4-BE49-F238E27FC236}">
                <a16:creationId xmlns:a16="http://schemas.microsoft.com/office/drawing/2014/main" id="{D378298E-2115-F991-2F6C-73CADCB8220E}"/>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757181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5A9B-2D7B-4D76-819E-F26B69EBDDDF}"/>
              </a:ext>
            </a:extLst>
          </p:cNvPr>
          <p:cNvSpPr>
            <a:spLocks noGrp="1"/>
          </p:cNvSpPr>
          <p:nvPr>
            <p:ph type="title"/>
          </p:nvPr>
        </p:nvSpPr>
        <p:spPr/>
        <p:txBody>
          <a:bodyPr/>
          <a:lstStyle/>
          <a:p>
            <a:r>
              <a:rPr lang="en-US" dirty="0" err="1"/>
              <a:t>CalSim</a:t>
            </a:r>
            <a:r>
              <a:rPr lang="en-US" dirty="0"/>
              <a:t> Results Limitations and Interpretation (2 of 2)</a:t>
            </a:r>
          </a:p>
        </p:txBody>
      </p:sp>
      <p:sp>
        <p:nvSpPr>
          <p:cNvPr id="3" name="Text Placeholder 2">
            <a:extLst>
              <a:ext uri="{FF2B5EF4-FFF2-40B4-BE49-F238E27FC236}">
                <a16:creationId xmlns:a16="http://schemas.microsoft.com/office/drawing/2014/main" id="{9D21A8C1-2EF8-64B2-1A5F-6EFE1CDD5A41}"/>
              </a:ext>
            </a:extLst>
          </p:cNvPr>
          <p:cNvSpPr>
            <a:spLocks noGrp="1"/>
          </p:cNvSpPr>
          <p:nvPr>
            <p:ph type="body" sz="quarter" idx="13"/>
          </p:nvPr>
        </p:nvSpPr>
        <p:spPr/>
        <p:txBody>
          <a:bodyPr/>
          <a:lstStyle/>
          <a:p>
            <a:r>
              <a:rPr lang="en-US" sz="2800" dirty="0">
                <a:latin typeface="Segoe UI Semibold"/>
                <a:cs typeface="Segoe UI Semibold"/>
              </a:rPr>
              <a:t>Runtime forecasts for inflow – lower forecast accuracy than B120 or CNRFC</a:t>
            </a:r>
          </a:p>
          <a:p>
            <a:r>
              <a:rPr lang="en-US" sz="2800" dirty="0">
                <a:latin typeface="Segoe UI Semibold"/>
                <a:cs typeface="Segoe UI Semibold"/>
              </a:rPr>
              <a:t>Comparative evaluation of results. Not historically accurate or meant to predict the future.</a:t>
            </a:r>
          </a:p>
          <a:p>
            <a:r>
              <a:rPr lang="en-US" sz="2800" dirty="0">
                <a:latin typeface="Segoe UI Semibold"/>
                <a:cs typeface="Segoe UI Semibold"/>
              </a:rPr>
              <a:t>Period of record covers water years 1922-2021 – historical hydrology perturbed to reflect 2022 MED climate (2022+-15)</a:t>
            </a:r>
          </a:p>
          <a:p>
            <a:r>
              <a:rPr lang="en-US" sz="2800" dirty="0">
                <a:latin typeface="Segoe UI Semibold"/>
                <a:cs typeface="Segoe UI Semibold"/>
              </a:rPr>
              <a:t>Very preliminary results, will change.</a:t>
            </a:r>
          </a:p>
          <a:p>
            <a:endParaRPr lang="en-US" dirty="0"/>
          </a:p>
        </p:txBody>
      </p:sp>
      <p:sp>
        <p:nvSpPr>
          <p:cNvPr id="4" name="Text Placeholder 3">
            <a:extLst>
              <a:ext uri="{FF2B5EF4-FFF2-40B4-BE49-F238E27FC236}">
                <a16:creationId xmlns:a16="http://schemas.microsoft.com/office/drawing/2014/main" id="{2B96B5D7-E105-D561-05ED-885AC7CF806C}"/>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186399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2C813-0B0C-1B82-EF90-FD7B39BEBB85}"/>
              </a:ext>
            </a:extLst>
          </p:cNvPr>
          <p:cNvSpPr>
            <a:spLocks noGrp="1"/>
          </p:cNvSpPr>
          <p:nvPr>
            <p:ph type="title"/>
          </p:nvPr>
        </p:nvSpPr>
        <p:spPr>
          <a:xfrm>
            <a:off x="228600" y="365125"/>
            <a:ext cx="11704320" cy="1325563"/>
          </a:xfrm>
        </p:spPr>
        <p:txBody>
          <a:bodyPr anchor="ctr">
            <a:normAutofit/>
          </a:bodyPr>
          <a:lstStyle/>
          <a:p>
            <a:r>
              <a:rPr lang="en-US" dirty="0"/>
              <a:t>TRD Component – Lewiston Releases</a:t>
            </a:r>
          </a:p>
        </p:txBody>
      </p:sp>
      <p:sp>
        <p:nvSpPr>
          <p:cNvPr id="3" name="Content Placeholder 2">
            <a:extLst>
              <a:ext uri="{FF2B5EF4-FFF2-40B4-BE49-F238E27FC236}">
                <a16:creationId xmlns:a16="http://schemas.microsoft.com/office/drawing/2014/main" id="{4E8AA9E5-B7D3-6F45-0FBA-934E8C46F6C5}"/>
              </a:ext>
            </a:extLst>
          </p:cNvPr>
          <p:cNvSpPr>
            <a:spLocks noGrp="1"/>
          </p:cNvSpPr>
          <p:nvPr>
            <p:ph idx="1"/>
          </p:nvPr>
        </p:nvSpPr>
        <p:spPr>
          <a:xfrm>
            <a:off x="228600" y="1813717"/>
            <a:ext cx="5806440" cy="4343400"/>
          </a:xfrm>
        </p:spPr>
        <p:txBody>
          <a:bodyPr>
            <a:normAutofit/>
          </a:bodyPr>
          <a:lstStyle/>
          <a:p>
            <a:r>
              <a:rPr lang="en-US" dirty="0"/>
              <a:t>NAA – 2000 Trinity ROD</a:t>
            </a:r>
          </a:p>
          <a:p>
            <a:r>
              <a:rPr lang="en-US" dirty="0"/>
              <a:t>Alternative 2 – higher flows in winter and early spring </a:t>
            </a:r>
          </a:p>
          <a:p>
            <a:r>
              <a:rPr lang="en-US" dirty="0"/>
              <a:t>Alternative 3 – seasonal oscillating hydrograph + pulse flows</a:t>
            </a:r>
          </a:p>
          <a:p>
            <a:r>
              <a:rPr lang="en-US" dirty="0"/>
              <a:t>Alternative 4 – same as Alt 2; reduced ROD volume by 15% in drought and low storage</a:t>
            </a:r>
          </a:p>
          <a:p>
            <a:endParaRPr lang="en-US" dirty="0"/>
          </a:p>
        </p:txBody>
      </p:sp>
      <p:sp>
        <p:nvSpPr>
          <p:cNvPr id="11" name="Text Placeholder 4">
            <a:extLst>
              <a:ext uri="{FF2B5EF4-FFF2-40B4-BE49-F238E27FC236}">
                <a16:creationId xmlns:a16="http://schemas.microsoft.com/office/drawing/2014/main" id="{7B342A20-7733-121F-E5C7-E0B3F05D29B1}"/>
              </a:ext>
            </a:extLst>
          </p:cNvPr>
          <p:cNvSpPr>
            <a:spLocks noGrp="1"/>
          </p:cNvSpPr>
          <p:nvPr>
            <p:ph type="body" sz="quarter" idx="14"/>
          </p:nvPr>
        </p:nvSpPr>
        <p:spPr>
          <a:xfrm>
            <a:off x="11109960" y="5623560"/>
            <a:ext cx="914400" cy="1060704"/>
          </a:xfrm>
        </p:spPr>
        <p:txBody>
          <a:bodyPr/>
          <a:lstStyle/>
          <a:p>
            <a:endParaRPr lang="en-US"/>
          </a:p>
        </p:txBody>
      </p:sp>
      <p:sp>
        <p:nvSpPr>
          <p:cNvPr id="8" name="Content Placeholder 7">
            <a:extLst>
              <a:ext uri="{FF2B5EF4-FFF2-40B4-BE49-F238E27FC236}">
                <a16:creationId xmlns:a16="http://schemas.microsoft.com/office/drawing/2014/main" id="{0A459809-B461-F422-7767-E091366367BA}"/>
              </a:ext>
            </a:extLst>
          </p:cNvPr>
          <p:cNvSpPr>
            <a:spLocks noGrp="1"/>
          </p:cNvSpPr>
          <p:nvPr>
            <p:ph idx="13"/>
          </p:nvPr>
        </p:nvSpPr>
        <p:spPr>
          <a:xfrm>
            <a:off x="2102178" y="6255204"/>
            <a:ext cx="7598004" cy="334178"/>
          </a:xfrm>
        </p:spPr>
        <p:txBody>
          <a:bodyPr/>
          <a:lstStyle/>
          <a:p>
            <a:pPr marL="0" indent="0">
              <a:buNone/>
            </a:pPr>
            <a:r>
              <a:rPr lang="en-US" dirty="0"/>
              <a:t>Interim Update – Contents Subject to Change</a:t>
            </a:r>
          </a:p>
        </p:txBody>
      </p:sp>
      <p:pic>
        <p:nvPicPr>
          <p:cNvPr id="9" name="Picture 8" descr="Graph showing preliminary CalSim results for Trinity River Minimum Flow below Lewiston Averages. Releases for alternatives 2 through 4 are shifted earlier in the year compared to the No Action Alternative. ">
            <a:extLst>
              <a:ext uri="{FF2B5EF4-FFF2-40B4-BE49-F238E27FC236}">
                <a16:creationId xmlns:a16="http://schemas.microsoft.com/office/drawing/2014/main" id="{604AB2EF-C85C-F2CF-E25F-68EF2BF46CDD}"/>
              </a:ext>
            </a:extLst>
          </p:cNvPr>
          <p:cNvPicPr>
            <a:picLocks noChangeAspect="1"/>
          </p:cNvPicPr>
          <p:nvPr/>
        </p:nvPicPr>
        <p:blipFill>
          <a:blip r:embed="rId2"/>
          <a:stretch>
            <a:fillRect/>
          </a:stretch>
        </p:blipFill>
        <p:spPr>
          <a:xfrm>
            <a:off x="6269138" y="1964987"/>
            <a:ext cx="5298022" cy="3854747"/>
          </a:xfrm>
          <a:prstGeom prst="rect">
            <a:avLst/>
          </a:prstGeom>
        </p:spPr>
      </p:pic>
    </p:spTree>
    <p:extLst>
      <p:ext uri="{BB962C8B-B14F-4D97-AF65-F5344CB8AC3E}">
        <p14:creationId xmlns:p14="http://schemas.microsoft.com/office/powerpoint/2010/main" val="914486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2C813-0B0C-1B82-EF90-FD7B39BEBB85}"/>
              </a:ext>
            </a:extLst>
          </p:cNvPr>
          <p:cNvSpPr>
            <a:spLocks noGrp="1"/>
          </p:cNvSpPr>
          <p:nvPr>
            <p:ph type="title"/>
          </p:nvPr>
        </p:nvSpPr>
        <p:spPr>
          <a:xfrm>
            <a:off x="228600" y="365125"/>
            <a:ext cx="11704320" cy="1325563"/>
          </a:xfrm>
        </p:spPr>
        <p:txBody>
          <a:bodyPr anchor="ctr">
            <a:normAutofit/>
          </a:bodyPr>
          <a:lstStyle/>
          <a:p>
            <a:r>
              <a:rPr lang="en-US" dirty="0"/>
              <a:t>TRD Component – Lewiston Releases</a:t>
            </a:r>
          </a:p>
        </p:txBody>
      </p:sp>
      <p:sp>
        <p:nvSpPr>
          <p:cNvPr id="3" name="Content Placeholder 2">
            <a:extLst>
              <a:ext uri="{FF2B5EF4-FFF2-40B4-BE49-F238E27FC236}">
                <a16:creationId xmlns:a16="http://schemas.microsoft.com/office/drawing/2014/main" id="{4E8AA9E5-B7D3-6F45-0FBA-934E8C46F6C5}"/>
              </a:ext>
            </a:extLst>
          </p:cNvPr>
          <p:cNvSpPr>
            <a:spLocks noGrp="1"/>
          </p:cNvSpPr>
          <p:nvPr>
            <p:ph idx="1"/>
          </p:nvPr>
        </p:nvSpPr>
        <p:spPr>
          <a:xfrm>
            <a:off x="228600" y="5211191"/>
            <a:ext cx="10191750" cy="945925"/>
          </a:xfrm>
        </p:spPr>
        <p:txBody>
          <a:bodyPr>
            <a:normAutofit/>
          </a:bodyPr>
          <a:lstStyle/>
          <a:p>
            <a:r>
              <a:rPr lang="en-US" dirty="0"/>
              <a:t>Shift restoration releases earlier; reduce releases due to safety of dam concerns</a:t>
            </a:r>
          </a:p>
        </p:txBody>
      </p:sp>
      <p:sp>
        <p:nvSpPr>
          <p:cNvPr id="11" name="Text Placeholder 4">
            <a:extLst>
              <a:ext uri="{FF2B5EF4-FFF2-40B4-BE49-F238E27FC236}">
                <a16:creationId xmlns:a16="http://schemas.microsoft.com/office/drawing/2014/main" id="{7B342A20-7733-121F-E5C7-E0B3F05D29B1}"/>
              </a:ext>
            </a:extLst>
          </p:cNvPr>
          <p:cNvSpPr>
            <a:spLocks noGrp="1"/>
          </p:cNvSpPr>
          <p:nvPr>
            <p:ph type="body" sz="quarter" idx="14"/>
          </p:nvPr>
        </p:nvSpPr>
        <p:spPr>
          <a:xfrm>
            <a:off x="11109960" y="5623560"/>
            <a:ext cx="914400" cy="1060704"/>
          </a:xfrm>
        </p:spPr>
        <p:txBody>
          <a:bodyPr/>
          <a:lstStyle/>
          <a:p>
            <a:endParaRPr lang="en-US"/>
          </a:p>
        </p:txBody>
      </p:sp>
      <p:sp>
        <p:nvSpPr>
          <p:cNvPr id="8" name="Content Placeholder 7">
            <a:extLst>
              <a:ext uri="{FF2B5EF4-FFF2-40B4-BE49-F238E27FC236}">
                <a16:creationId xmlns:a16="http://schemas.microsoft.com/office/drawing/2014/main" id="{0A459809-B461-F422-7767-E091366367BA}"/>
              </a:ext>
            </a:extLst>
          </p:cNvPr>
          <p:cNvSpPr>
            <a:spLocks noGrp="1"/>
          </p:cNvSpPr>
          <p:nvPr>
            <p:ph idx="13"/>
          </p:nvPr>
        </p:nvSpPr>
        <p:spPr>
          <a:xfrm>
            <a:off x="2102178" y="6255204"/>
            <a:ext cx="7598004" cy="334178"/>
          </a:xfrm>
        </p:spPr>
        <p:txBody>
          <a:bodyPr/>
          <a:lstStyle/>
          <a:p>
            <a:pPr marL="0" indent="0">
              <a:buNone/>
            </a:pPr>
            <a:r>
              <a:rPr lang="en-US" dirty="0"/>
              <a:t>Interim Update – Contents Subject to Change</a:t>
            </a:r>
          </a:p>
        </p:txBody>
      </p:sp>
      <p:pic>
        <p:nvPicPr>
          <p:cNvPr id="9" name="Picture 8" descr="Graph showing preliminary CalSim results for Trinity River Minimum Flow below Lewiston Averages. Releases for alternatives 2 through 4 are shifted earlier in the year compared to the No Action Alternative. ">
            <a:extLst>
              <a:ext uri="{FF2B5EF4-FFF2-40B4-BE49-F238E27FC236}">
                <a16:creationId xmlns:a16="http://schemas.microsoft.com/office/drawing/2014/main" id="{604AB2EF-C85C-F2CF-E25F-68EF2BF46CDD}"/>
              </a:ext>
            </a:extLst>
          </p:cNvPr>
          <p:cNvPicPr>
            <a:picLocks noChangeAspect="1"/>
          </p:cNvPicPr>
          <p:nvPr/>
        </p:nvPicPr>
        <p:blipFill>
          <a:blip r:embed="rId2"/>
          <a:stretch>
            <a:fillRect/>
          </a:stretch>
        </p:blipFill>
        <p:spPr>
          <a:xfrm>
            <a:off x="721779" y="1937926"/>
            <a:ext cx="4822616" cy="3026026"/>
          </a:xfrm>
          <a:prstGeom prst="rect">
            <a:avLst/>
          </a:prstGeom>
        </p:spPr>
      </p:pic>
      <p:pic>
        <p:nvPicPr>
          <p:cNvPr id="4" name="Picture 3" descr="Graph showing preliminary CalSim results for Trinity River Flow below Lewiston Averages. Releases for alternatives 2 through 4 are shifted earlier in the year compared to the No Action Alternative. ">
            <a:extLst>
              <a:ext uri="{FF2B5EF4-FFF2-40B4-BE49-F238E27FC236}">
                <a16:creationId xmlns:a16="http://schemas.microsoft.com/office/drawing/2014/main" id="{8AD6FF70-FCA2-8EF3-95F8-D6064F513FDD}"/>
              </a:ext>
            </a:extLst>
          </p:cNvPr>
          <p:cNvPicPr>
            <a:picLocks noChangeAspect="1"/>
          </p:cNvPicPr>
          <p:nvPr/>
        </p:nvPicPr>
        <p:blipFill>
          <a:blip r:embed="rId3"/>
          <a:stretch>
            <a:fillRect/>
          </a:stretch>
        </p:blipFill>
        <p:spPr>
          <a:xfrm>
            <a:off x="6096000" y="1915987"/>
            <a:ext cx="4822616" cy="3026026"/>
          </a:xfrm>
          <a:prstGeom prst="rect">
            <a:avLst/>
          </a:prstGeom>
        </p:spPr>
      </p:pic>
    </p:spTree>
    <p:extLst>
      <p:ext uri="{BB962C8B-B14F-4D97-AF65-F5344CB8AC3E}">
        <p14:creationId xmlns:p14="http://schemas.microsoft.com/office/powerpoint/2010/main" val="1811450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2C813-0B0C-1B82-EF90-FD7B39BEBB85}"/>
              </a:ext>
            </a:extLst>
          </p:cNvPr>
          <p:cNvSpPr>
            <a:spLocks noGrp="1"/>
          </p:cNvSpPr>
          <p:nvPr>
            <p:ph type="title"/>
          </p:nvPr>
        </p:nvSpPr>
        <p:spPr>
          <a:xfrm>
            <a:off x="228600" y="365125"/>
            <a:ext cx="11704320" cy="1325563"/>
          </a:xfrm>
        </p:spPr>
        <p:txBody>
          <a:bodyPr anchor="ctr">
            <a:normAutofit/>
          </a:bodyPr>
          <a:lstStyle/>
          <a:p>
            <a:r>
              <a:rPr lang="en-US" dirty="0"/>
              <a:t>TRD Component – Storage</a:t>
            </a:r>
          </a:p>
        </p:txBody>
      </p:sp>
      <p:sp>
        <p:nvSpPr>
          <p:cNvPr id="11" name="Text Placeholder 4">
            <a:extLst>
              <a:ext uri="{FF2B5EF4-FFF2-40B4-BE49-F238E27FC236}">
                <a16:creationId xmlns:a16="http://schemas.microsoft.com/office/drawing/2014/main" id="{7B342A20-7733-121F-E5C7-E0B3F05D29B1}"/>
              </a:ext>
            </a:extLst>
          </p:cNvPr>
          <p:cNvSpPr>
            <a:spLocks noGrp="1"/>
          </p:cNvSpPr>
          <p:nvPr>
            <p:ph type="body" sz="quarter" idx="14"/>
          </p:nvPr>
        </p:nvSpPr>
        <p:spPr>
          <a:xfrm>
            <a:off x="11109960" y="5623560"/>
            <a:ext cx="914400" cy="1060704"/>
          </a:xfrm>
        </p:spPr>
        <p:txBody>
          <a:bodyPr/>
          <a:lstStyle/>
          <a:p>
            <a:endParaRPr lang="en-US"/>
          </a:p>
        </p:txBody>
      </p:sp>
      <p:pic>
        <p:nvPicPr>
          <p:cNvPr id="5" name="Picture 4" descr="Exceedance plot for September Trinity Storage ">
            <a:extLst>
              <a:ext uri="{FF2B5EF4-FFF2-40B4-BE49-F238E27FC236}">
                <a16:creationId xmlns:a16="http://schemas.microsoft.com/office/drawing/2014/main" id="{BF57828A-0357-E223-E306-DD71FB35E4BB}"/>
              </a:ext>
            </a:extLst>
          </p:cNvPr>
          <p:cNvPicPr>
            <a:picLocks noChangeAspect="1"/>
          </p:cNvPicPr>
          <p:nvPr/>
        </p:nvPicPr>
        <p:blipFill>
          <a:blip r:embed="rId2"/>
          <a:stretch>
            <a:fillRect/>
          </a:stretch>
        </p:blipFill>
        <p:spPr>
          <a:xfrm>
            <a:off x="499118" y="1939450"/>
            <a:ext cx="4685782" cy="3435347"/>
          </a:xfrm>
          <a:prstGeom prst="rect">
            <a:avLst/>
          </a:prstGeom>
        </p:spPr>
      </p:pic>
      <p:sp>
        <p:nvSpPr>
          <p:cNvPr id="6" name="Content Placeholder 2">
            <a:extLst>
              <a:ext uri="{FF2B5EF4-FFF2-40B4-BE49-F238E27FC236}">
                <a16:creationId xmlns:a16="http://schemas.microsoft.com/office/drawing/2014/main" id="{1B09338E-226B-2287-D1B5-E5ABB174AFA5}"/>
              </a:ext>
            </a:extLst>
          </p:cNvPr>
          <p:cNvSpPr txBox="1">
            <a:spLocks/>
          </p:cNvSpPr>
          <p:nvPr/>
        </p:nvSpPr>
        <p:spPr>
          <a:xfrm>
            <a:off x="5526464" y="1801246"/>
            <a:ext cx="5806440" cy="4343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685800" indent="-228600" algn="l" defTabSz="914400" rtl="0" eaLnBrk="1" latinLnBrk="0" hangingPunct="1">
              <a:lnSpc>
                <a:spcPct val="90000"/>
              </a:lnSpc>
              <a:spcBef>
                <a:spcPts val="500"/>
              </a:spcBef>
              <a:buFont typeface="Arial"/>
              <a:buChar char="•"/>
              <a:defRPr sz="24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2pPr>
            <a:lvl3pPr marL="1143000" indent="-228600" algn="l" defTabSz="914400" rtl="0" eaLnBrk="1" latinLnBrk="0" hangingPunct="1">
              <a:lnSpc>
                <a:spcPct val="90000"/>
              </a:lnSpc>
              <a:spcBef>
                <a:spcPts val="500"/>
              </a:spcBef>
              <a:buFont typeface="Arial"/>
              <a:buChar char="•"/>
              <a:defRPr sz="20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3pPr>
            <a:lvl4pPr marL="1600200" indent="-228600" algn="l" defTabSz="914400" rtl="0" eaLnBrk="1" latinLnBrk="0" hangingPunct="1">
              <a:lnSpc>
                <a:spcPct val="90000"/>
              </a:lnSpc>
              <a:spcBef>
                <a:spcPts val="500"/>
              </a:spcBef>
              <a:buFont typeface="Arial"/>
              <a:buChar char="•"/>
              <a:defRPr sz="1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4pPr>
            <a:lvl5pPr marL="2057400" indent="-228600" algn="l" defTabSz="914400" rtl="0" eaLnBrk="1" latinLnBrk="0" hangingPunct="1">
              <a:lnSpc>
                <a:spcPct val="90000"/>
              </a:lnSpc>
              <a:spcBef>
                <a:spcPts val="500"/>
              </a:spcBef>
              <a:buFont typeface="Arial"/>
              <a:buChar char="•"/>
              <a:defRPr sz="1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NAA – 2000 Trinity ROD</a:t>
            </a:r>
          </a:p>
          <a:p>
            <a:r>
              <a:rPr lang="en-US" dirty="0"/>
              <a:t>Alternative 2 – higher flows in winter and early spring </a:t>
            </a:r>
          </a:p>
          <a:p>
            <a:r>
              <a:rPr lang="en-US" dirty="0"/>
              <a:t>Alternative 3 – seasonal oscillating hydrograph + pulse flows</a:t>
            </a:r>
          </a:p>
          <a:p>
            <a:r>
              <a:rPr lang="en-US" dirty="0"/>
              <a:t>Alternative 4 – same as Alt 2; reduced ROD volume by 15% in drought and low storage</a:t>
            </a:r>
          </a:p>
          <a:p>
            <a:endParaRPr lang="en-US" dirty="0"/>
          </a:p>
        </p:txBody>
      </p:sp>
      <p:sp>
        <p:nvSpPr>
          <p:cNvPr id="15" name="Content Placeholder 7">
            <a:extLst>
              <a:ext uri="{FF2B5EF4-FFF2-40B4-BE49-F238E27FC236}">
                <a16:creationId xmlns:a16="http://schemas.microsoft.com/office/drawing/2014/main" id="{338498DD-725E-737A-CE44-27C5C3FB1E28}"/>
              </a:ext>
            </a:extLst>
          </p:cNvPr>
          <p:cNvSpPr txBox="1">
            <a:spLocks/>
          </p:cNvSpPr>
          <p:nvPr/>
        </p:nvSpPr>
        <p:spPr>
          <a:xfrm>
            <a:off x="2102178" y="6255204"/>
            <a:ext cx="7598004" cy="334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685800" indent="-228600" algn="l" defTabSz="914400" rtl="0" eaLnBrk="1" latinLnBrk="0" hangingPunct="1">
              <a:lnSpc>
                <a:spcPct val="90000"/>
              </a:lnSpc>
              <a:spcBef>
                <a:spcPts val="500"/>
              </a:spcBef>
              <a:buFont typeface="Arial"/>
              <a:buChar char="•"/>
              <a:defRPr sz="24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2pPr>
            <a:lvl3pPr marL="1143000" indent="-228600" algn="l" defTabSz="914400" rtl="0" eaLnBrk="1" latinLnBrk="0" hangingPunct="1">
              <a:lnSpc>
                <a:spcPct val="90000"/>
              </a:lnSpc>
              <a:spcBef>
                <a:spcPts val="500"/>
              </a:spcBef>
              <a:buFont typeface="Arial"/>
              <a:buChar char="•"/>
              <a:defRPr sz="20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3pPr>
            <a:lvl4pPr marL="1600200" indent="-228600" algn="l" defTabSz="914400" rtl="0" eaLnBrk="1" latinLnBrk="0" hangingPunct="1">
              <a:lnSpc>
                <a:spcPct val="90000"/>
              </a:lnSpc>
              <a:spcBef>
                <a:spcPts val="500"/>
              </a:spcBef>
              <a:buFont typeface="Arial"/>
              <a:buChar char="•"/>
              <a:defRPr sz="1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4pPr>
            <a:lvl5pPr marL="2057400" indent="-228600" algn="l" defTabSz="914400" rtl="0" eaLnBrk="1" latinLnBrk="0" hangingPunct="1">
              <a:lnSpc>
                <a:spcPct val="90000"/>
              </a:lnSpc>
              <a:spcBef>
                <a:spcPts val="500"/>
              </a:spcBef>
              <a:buFont typeface="Arial"/>
              <a:buChar char="•"/>
              <a:defRPr sz="1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t>Interim Update – Contents Subject to Change</a:t>
            </a:r>
            <a:endParaRPr lang="en-US" dirty="0"/>
          </a:p>
        </p:txBody>
      </p:sp>
    </p:spTree>
    <p:extLst>
      <p:ext uri="{BB962C8B-B14F-4D97-AF65-F5344CB8AC3E}">
        <p14:creationId xmlns:p14="http://schemas.microsoft.com/office/powerpoint/2010/main" val="172147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98C5-CFFD-270E-19A9-79B35EB3C942}"/>
              </a:ext>
            </a:extLst>
          </p:cNvPr>
          <p:cNvSpPr>
            <a:spLocks noGrp="1"/>
          </p:cNvSpPr>
          <p:nvPr>
            <p:ph type="title"/>
          </p:nvPr>
        </p:nvSpPr>
        <p:spPr/>
        <p:txBody>
          <a:bodyPr/>
          <a:lstStyle/>
          <a:p>
            <a:r>
              <a:rPr lang="en-US"/>
              <a:t>TRD Component – Storage </a:t>
            </a:r>
          </a:p>
        </p:txBody>
      </p:sp>
      <p:sp>
        <p:nvSpPr>
          <p:cNvPr id="3" name="Slide Number Placeholder 2">
            <a:extLst>
              <a:ext uri="{FF2B5EF4-FFF2-40B4-BE49-F238E27FC236}">
                <a16:creationId xmlns:a16="http://schemas.microsoft.com/office/drawing/2014/main" id="{7F04A7C9-6ED7-5915-69D6-60A7424DA917}"/>
              </a:ext>
            </a:extLst>
          </p:cNvPr>
          <p:cNvSpPr>
            <a:spLocks noGrp="1"/>
          </p:cNvSpPr>
          <p:nvPr>
            <p:ph type="sldNum" sz="quarter" idx="12"/>
          </p:nvPr>
        </p:nvSpPr>
        <p:spPr/>
        <p:txBody>
          <a:bodyPr/>
          <a:lstStyle/>
          <a:p>
            <a:fld id="{A1D9053B-8DB2-EA4A-A9CF-0F8FB54823AA}" type="slidenum">
              <a:rPr lang="en-US" smtClean="0"/>
              <a:t>34</a:t>
            </a:fld>
            <a:endParaRPr lang="en-US"/>
          </a:p>
        </p:txBody>
      </p:sp>
      <p:sp>
        <p:nvSpPr>
          <p:cNvPr id="5" name="Text Placeholder 4">
            <a:extLst>
              <a:ext uri="{FF2B5EF4-FFF2-40B4-BE49-F238E27FC236}">
                <a16:creationId xmlns:a16="http://schemas.microsoft.com/office/drawing/2014/main" id="{11E138F1-570E-75A1-0E80-6AC67AF46337}"/>
              </a:ext>
            </a:extLst>
          </p:cNvPr>
          <p:cNvSpPr>
            <a:spLocks noGrp="1"/>
          </p:cNvSpPr>
          <p:nvPr>
            <p:ph type="body" sz="quarter" idx="14"/>
          </p:nvPr>
        </p:nvSpPr>
        <p:spPr>
          <a:xfrm>
            <a:off x="11022123" y="5696077"/>
            <a:ext cx="996696" cy="1060704"/>
          </a:xfrm>
        </p:spPr>
        <p:txBody>
          <a:bodyPr/>
          <a:lstStyle/>
          <a:p>
            <a:endParaRPr lang="en-US"/>
          </a:p>
        </p:txBody>
      </p:sp>
      <p:sp>
        <p:nvSpPr>
          <p:cNvPr id="7" name="Footer Placeholder 6">
            <a:extLst>
              <a:ext uri="{FF2B5EF4-FFF2-40B4-BE49-F238E27FC236}">
                <a16:creationId xmlns:a16="http://schemas.microsoft.com/office/drawing/2014/main" id="{CD17142C-0046-2A27-6EDA-D8BEB1080A18}"/>
              </a:ext>
            </a:extLst>
          </p:cNvPr>
          <p:cNvSpPr>
            <a:spLocks noGrp="1"/>
          </p:cNvSpPr>
          <p:nvPr>
            <p:ph type="ftr" sz="quarter" idx="15"/>
          </p:nvPr>
        </p:nvSpPr>
        <p:spPr/>
        <p:txBody>
          <a:bodyPr/>
          <a:lstStyle/>
          <a:p>
            <a:r>
              <a:rPr lang="en-US" dirty="0"/>
              <a:t>Interim Update - Contents Subject to Change</a:t>
            </a:r>
          </a:p>
        </p:txBody>
      </p:sp>
      <p:pic>
        <p:nvPicPr>
          <p:cNvPr id="8" name="Picture 7" descr="Plot of Trinity Storage Averages by month">
            <a:extLst>
              <a:ext uri="{FF2B5EF4-FFF2-40B4-BE49-F238E27FC236}">
                <a16:creationId xmlns:a16="http://schemas.microsoft.com/office/drawing/2014/main" id="{74B1ED75-FD85-58CE-26D4-18C1609A2995}"/>
              </a:ext>
            </a:extLst>
          </p:cNvPr>
          <p:cNvPicPr>
            <a:picLocks noChangeAspect="1"/>
          </p:cNvPicPr>
          <p:nvPr/>
        </p:nvPicPr>
        <p:blipFill>
          <a:blip r:embed="rId3"/>
          <a:stretch>
            <a:fillRect/>
          </a:stretch>
        </p:blipFill>
        <p:spPr>
          <a:xfrm>
            <a:off x="6096000" y="1418158"/>
            <a:ext cx="5269555" cy="3834035"/>
          </a:xfrm>
          <a:prstGeom prst="rect">
            <a:avLst/>
          </a:prstGeom>
        </p:spPr>
      </p:pic>
      <p:sp>
        <p:nvSpPr>
          <p:cNvPr id="6" name="Text Placeholder 5">
            <a:extLst>
              <a:ext uri="{FF2B5EF4-FFF2-40B4-BE49-F238E27FC236}">
                <a16:creationId xmlns:a16="http://schemas.microsoft.com/office/drawing/2014/main" id="{19C87D4A-79F3-2890-69B3-63685D472B16}"/>
              </a:ext>
            </a:extLst>
          </p:cNvPr>
          <p:cNvSpPr>
            <a:spLocks noGrp="1"/>
          </p:cNvSpPr>
          <p:nvPr>
            <p:ph type="body" sz="quarter" idx="13"/>
          </p:nvPr>
        </p:nvSpPr>
        <p:spPr>
          <a:xfrm>
            <a:off x="228600" y="5362112"/>
            <a:ext cx="11704320" cy="819231"/>
          </a:xfrm>
        </p:spPr>
        <p:txBody>
          <a:bodyPr/>
          <a:lstStyle/>
          <a:p>
            <a:pPr marL="0" indent="0">
              <a:buNone/>
            </a:pPr>
            <a:r>
              <a:rPr lang="en-US" dirty="0"/>
              <a:t>Peak storage shifts due to earlier restoration flows</a:t>
            </a:r>
          </a:p>
          <a:p>
            <a:pPr marL="0" indent="0">
              <a:buNone/>
            </a:pPr>
            <a:r>
              <a:rPr lang="en-US" dirty="0"/>
              <a:t>Alternative have higher storage after May</a:t>
            </a:r>
          </a:p>
        </p:txBody>
      </p:sp>
      <p:pic>
        <p:nvPicPr>
          <p:cNvPr id="9" name="Picture 8" descr="Exceedance plot for September Trinity Storage ">
            <a:extLst>
              <a:ext uri="{FF2B5EF4-FFF2-40B4-BE49-F238E27FC236}">
                <a16:creationId xmlns:a16="http://schemas.microsoft.com/office/drawing/2014/main" id="{57EAB0EE-8E9F-E450-1A43-441E2A37C058}"/>
              </a:ext>
            </a:extLst>
          </p:cNvPr>
          <p:cNvPicPr>
            <a:picLocks noChangeAspect="1"/>
          </p:cNvPicPr>
          <p:nvPr/>
        </p:nvPicPr>
        <p:blipFill>
          <a:blip r:embed="rId4"/>
          <a:stretch>
            <a:fillRect/>
          </a:stretch>
        </p:blipFill>
        <p:spPr>
          <a:xfrm>
            <a:off x="603763" y="1418158"/>
            <a:ext cx="5274930" cy="3867277"/>
          </a:xfrm>
          <a:prstGeom prst="rect">
            <a:avLst/>
          </a:prstGeom>
        </p:spPr>
      </p:pic>
    </p:spTree>
    <p:extLst>
      <p:ext uri="{BB962C8B-B14F-4D97-AF65-F5344CB8AC3E}">
        <p14:creationId xmlns:p14="http://schemas.microsoft.com/office/powerpoint/2010/main" val="1786567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 of Trinity imports through Clear Creek Tunnel on average by month.">
            <a:extLst>
              <a:ext uri="{FF2B5EF4-FFF2-40B4-BE49-F238E27FC236}">
                <a16:creationId xmlns:a16="http://schemas.microsoft.com/office/drawing/2014/main" id="{561AC13D-1F0E-F56A-7F6B-957EEE3DFBE8}"/>
              </a:ext>
            </a:extLst>
          </p:cNvPr>
          <p:cNvPicPr>
            <a:picLocks noChangeAspect="1"/>
          </p:cNvPicPr>
          <p:nvPr/>
        </p:nvPicPr>
        <p:blipFill>
          <a:blip r:embed="rId3"/>
          <a:stretch>
            <a:fillRect/>
          </a:stretch>
        </p:blipFill>
        <p:spPr>
          <a:xfrm>
            <a:off x="259080" y="1906048"/>
            <a:ext cx="5329043" cy="3877317"/>
          </a:xfrm>
          <a:prstGeom prst="rect">
            <a:avLst/>
          </a:prstGeom>
        </p:spPr>
      </p:pic>
      <p:sp>
        <p:nvSpPr>
          <p:cNvPr id="2" name="Title 1">
            <a:extLst>
              <a:ext uri="{FF2B5EF4-FFF2-40B4-BE49-F238E27FC236}">
                <a16:creationId xmlns:a16="http://schemas.microsoft.com/office/drawing/2014/main" id="{D96198C5-CFFD-270E-19A9-79B35EB3C942}"/>
              </a:ext>
            </a:extLst>
          </p:cNvPr>
          <p:cNvSpPr>
            <a:spLocks noGrp="1"/>
          </p:cNvSpPr>
          <p:nvPr>
            <p:ph type="title"/>
          </p:nvPr>
        </p:nvSpPr>
        <p:spPr/>
        <p:txBody>
          <a:bodyPr/>
          <a:lstStyle/>
          <a:p>
            <a:r>
              <a:rPr lang="en-US"/>
              <a:t>TRD Component – Diversions</a:t>
            </a:r>
          </a:p>
        </p:txBody>
      </p:sp>
      <p:sp>
        <p:nvSpPr>
          <p:cNvPr id="3" name="Slide Number Placeholder 2">
            <a:extLst>
              <a:ext uri="{FF2B5EF4-FFF2-40B4-BE49-F238E27FC236}">
                <a16:creationId xmlns:a16="http://schemas.microsoft.com/office/drawing/2014/main" id="{7F04A7C9-6ED7-5915-69D6-60A7424DA917}"/>
              </a:ext>
            </a:extLst>
          </p:cNvPr>
          <p:cNvSpPr>
            <a:spLocks noGrp="1"/>
          </p:cNvSpPr>
          <p:nvPr>
            <p:ph type="sldNum" sz="quarter" idx="12"/>
          </p:nvPr>
        </p:nvSpPr>
        <p:spPr/>
        <p:txBody>
          <a:bodyPr/>
          <a:lstStyle/>
          <a:p>
            <a:fld id="{A1D9053B-8DB2-EA4A-A9CF-0F8FB54823AA}" type="slidenum">
              <a:rPr lang="en-US" smtClean="0"/>
              <a:t>35</a:t>
            </a:fld>
            <a:endParaRPr lang="en-US"/>
          </a:p>
        </p:txBody>
      </p:sp>
      <p:sp>
        <p:nvSpPr>
          <p:cNvPr id="4" name="Text Placeholder 3">
            <a:extLst>
              <a:ext uri="{FF2B5EF4-FFF2-40B4-BE49-F238E27FC236}">
                <a16:creationId xmlns:a16="http://schemas.microsoft.com/office/drawing/2014/main" id="{52132B4C-F025-CEE2-4D28-F982A423CCB0}"/>
              </a:ext>
            </a:extLst>
          </p:cNvPr>
          <p:cNvSpPr>
            <a:spLocks noGrp="1"/>
          </p:cNvSpPr>
          <p:nvPr>
            <p:ph type="body" sz="quarter" idx="13"/>
          </p:nvPr>
        </p:nvSpPr>
        <p:spPr>
          <a:xfrm>
            <a:off x="5788241" y="1630911"/>
            <a:ext cx="6175159" cy="4367813"/>
          </a:xfrm>
        </p:spPr>
        <p:txBody>
          <a:bodyPr/>
          <a:lstStyle/>
          <a:p>
            <a:r>
              <a:rPr lang="en-US" b="1" dirty="0">
                <a:solidFill>
                  <a:schemeClr val="bg1"/>
                </a:solidFill>
                <a:latin typeface="Segoe UI Semibold" panose="020B0502040204020203" pitchFamily="34" charset="0"/>
                <a:cs typeface="Segoe UI Semibold" panose="020B0502040204020203" pitchFamily="34" charset="0"/>
              </a:rPr>
              <a:t>NAA/Alternative 4 – </a:t>
            </a:r>
          </a:p>
          <a:p>
            <a:pPr lvl="1"/>
            <a:r>
              <a:rPr lang="en-US" dirty="0"/>
              <a:t>From Oct-Feb move warm water out of Lewiston and divert when SOD release is likely</a:t>
            </a:r>
          </a:p>
          <a:p>
            <a:pPr lvl="1"/>
            <a:r>
              <a:rPr lang="en-US" dirty="0"/>
              <a:t>From Mar-Sep Lower in spring/summer and higher in fall/winter for temperature benefits</a:t>
            </a:r>
          </a:p>
          <a:p>
            <a:r>
              <a:rPr lang="en-US" b="1" dirty="0">
                <a:solidFill>
                  <a:schemeClr val="bg1"/>
                </a:solidFill>
                <a:latin typeface="Segoe UI Semibold" panose="020B0502040204020203" pitchFamily="34" charset="0"/>
                <a:cs typeface="Segoe UI Semibold" panose="020B0502040204020203" pitchFamily="34" charset="0"/>
              </a:rPr>
              <a:t>Alternatives 2/3 – </a:t>
            </a:r>
          </a:p>
          <a:p>
            <a:pPr lvl="1"/>
            <a:r>
              <a:rPr lang="en-US" dirty="0"/>
              <a:t>From Oct to Jun/Jul 1</a:t>
            </a:r>
            <a:r>
              <a:rPr lang="en-US" baseline="30000" dirty="0"/>
              <a:t>st</a:t>
            </a:r>
            <a:r>
              <a:rPr lang="en-US" dirty="0"/>
              <a:t>, prioritize Trinity River flow and temperature</a:t>
            </a:r>
          </a:p>
          <a:p>
            <a:pPr lvl="1"/>
            <a:r>
              <a:rPr lang="en-US" dirty="0"/>
              <a:t>From Jun/Jul 1</a:t>
            </a:r>
            <a:r>
              <a:rPr lang="en-US" baseline="30000" dirty="0"/>
              <a:t>st</a:t>
            </a:r>
            <a:r>
              <a:rPr lang="en-US" dirty="0"/>
              <a:t> to Sep 30</a:t>
            </a:r>
            <a:r>
              <a:rPr lang="en-US" baseline="30000" dirty="0"/>
              <a:t>th</a:t>
            </a:r>
            <a:r>
              <a:rPr lang="en-US" dirty="0"/>
              <a:t>, divert to meet other CVP needs</a:t>
            </a:r>
          </a:p>
          <a:p>
            <a:endParaRPr lang="en-US" dirty="0"/>
          </a:p>
        </p:txBody>
      </p:sp>
      <p:sp>
        <p:nvSpPr>
          <p:cNvPr id="5" name="Text Placeholder 4">
            <a:extLst>
              <a:ext uri="{FF2B5EF4-FFF2-40B4-BE49-F238E27FC236}">
                <a16:creationId xmlns:a16="http://schemas.microsoft.com/office/drawing/2014/main" id="{11E138F1-570E-75A1-0E80-6AC67AF46337}"/>
              </a:ext>
            </a:extLst>
          </p:cNvPr>
          <p:cNvSpPr>
            <a:spLocks noGrp="1"/>
          </p:cNvSpPr>
          <p:nvPr>
            <p:ph type="body" sz="quarter" idx="14"/>
          </p:nvPr>
        </p:nvSpPr>
        <p:spPr>
          <a:xfrm>
            <a:off x="11024616" y="5696077"/>
            <a:ext cx="996696" cy="1060704"/>
          </a:xfrm>
        </p:spPr>
        <p:txBody>
          <a:bodyPr/>
          <a:lstStyle/>
          <a:p>
            <a:endParaRPr lang="en-US" dirty="0"/>
          </a:p>
        </p:txBody>
      </p:sp>
      <p:sp>
        <p:nvSpPr>
          <p:cNvPr id="7" name="Footer Placeholder 6">
            <a:extLst>
              <a:ext uri="{FF2B5EF4-FFF2-40B4-BE49-F238E27FC236}">
                <a16:creationId xmlns:a16="http://schemas.microsoft.com/office/drawing/2014/main" id="{B063FD50-FB77-38DE-338D-00E57CA93207}"/>
              </a:ext>
            </a:extLst>
          </p:cNvPr>
          <p:cNvSpPr>
            <a:spLocks noGrp="1"/>
          </p:cNvSpPr>
          <p:nvPr>
            <p:ph type="ftr" sz="quarter" idx="15"/>
          </p:nvPr>
        </p:nvSpPr>
        <p:spPr/>
        <p:txBody>
          <a:bodyPr/>
          <a:lstStyle/>
          <a:p>
            <a:r>
              <a:rPr lang="en-US"/>
              <a:t>Interim Update - Contents Subject to Change</a:t>
            </a:r>
          </a:p>
        </p:txBody>
      </p:sp>
    </p:spTree>
    <p:extLst>
      <p:ext uri="{BB962C8B-B14F-4D97-AF65-F5344CB8AC3E}">
        <p14:creationId xmlns:p14="http://schemas.microsoft.com/office/powerpoint/2010/main" val="1469791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98C5-CFFD-270E-19A9-79B35EB3C942}"/>
              </a:ext>
            </a:extLst>
          </p:cNvPr>
          <p:cNvSpPr>
            <a:spLocks noGrp="1"/>
          </p:cNvSpPr>
          <p:nvPr>
            <p:ph type="title"/>
          </p:nvPr>
        </p:nvSpPr>
        <p:spPr/>
        <p:txBody>
          <a:bodyPr/>
          <a:lstStyle/>
          <a:p>
            <a:r>
              <a:rPr lang="en-US"/>
              <a:t>TRD Component – Diversions</a:t>
            </a:r>
          </a:p>
        </p:txBody>
      </p:sp>
      <p:sp>
        <p:nvSpPr>
          <p:cNvPr id="3" name="Slide Number Placeholder 2">
            <a:extLst>
              <a:ext uri="{FF2B5EF4-FFF2-40B4-BE49-F238E27FC236}">
                <a16:creationId xmlns:a16="http://schemas.microsoft.com/office/drawing/2014/main" id="{7F04A7C9-6ED7-5915-69D6-60A7424DA917}"/>
              </a:ext>
            </a:extLst>
          </p:cNvPr>
          <p:cNvSpPr>
            <a:spLocks noGrp="1"/>
          </p:cNvSpPr>
          <p:nvPr>
            <p:ph type="sldNum" sz="quarter" idx="12"/>
          </p:nvPr>
        </p:nvSpPr>
        <p:spPr/>
        <p:txBody>
          <a:bodyPr/>
          <a:lstStyle/>
          <a:p>
            <a:fld id="{A1D9053B-8DB2-EA4A-A9CF-0F8FB54823AA}" type="slidenum">
              <a:rPr lang="en-US" smtClean="0"/>
              <a:t>36</a:t>
            </a:fld>
            <a:endParaRPr lang="en-US"/>
          </a:p>
        </p:txBody>
      </p:sp>
      <p:sp>
        <p:nvSpPr>
          <p:cNvPr id="4" name="Text Placeholder 3">
            <a:extLst>
              <a:ext uri="{FF2B5EF4-FFF2-40B4-BE49-F238E27FC236}">
                <a16:creationId xmlns:a16="http://schemas.microsoft.com/office/drawing/2014/main" id="{52132B4C-F025-CEE2-4D28-F982A423CCB0}"/>
              </a:ext>
            </a:extLst>
          </p:cNvPr>
          <p:cNvSpPr>
            <a:spLocks noGrp="1"/>
          </p:cNvSpPr>
          <p:nvPr>
            <p:ph type="body" sz="quarter" idx="13"/>
          </p:nvPr>
        </p:nvSpPr>
        <p:spPr>
          <a:xfrm>
            <a:off x="399495" y="5486399"/>
            <a:ext cx="11563905" cy="905257"/>
          </a:xfrm>
        </p:spPr>
        <p:txBody>
          <a:bodyPr/>
          <a:lstStyle/>
          <a:p>
            <a:pPr marL="0" indent="0">
              <a:buNone/>
            </a:pPr>
            <a:r>
              <a:rPr lang="en-US"/>
              <a:t>Decrease in SOD releases can lead to higher diversions</a:t>
            </a:r>
          </a:p>
          <a:p>
            <a:pPr marL="0" indent="0">
              <a:buNone/>
            </a:pPr>
            <a:r>
              <a:rPr lang="en-US"/>
              <a:t>Alt2&amp;3 divert more in wetter years and less in dryer years</a:t>
            </a:r>
          </a:p>
          <a:p>
            <a:pPr marL="0" indent="0">
              <a:buNone/>
            </a:pPr>
            <a:endParaRPr lang="en-US"/>
          </a:p>
          <a:p>
            <a:pPr marL="0" indent="0">
              <a:buNone/>
            </a:pPr>
            <a:endParaRPr lang="en-US"/>
          </a:p>
        </p:txBody>
      </p:sp>
      <p:sp>
        <p:nvSpPr>
          <p:cNvPr id="5" name="Text Placeholder 4">
            <a:extLst>
              <a:ext uri="{FF2B5EF4-FFF2-40B4-BE49-F238E27FC236}">
                <a16:creationId xmlns:a16="http://schemas.microsoft.com/office/drawing/2014/main" id="{11E138F1-570E-75A1-0E80-6AC67AF46337}"/>
              </a:ext>
            </a:extLst>
          </p:cNvPr>
          <p:cNvSpPr>
            <a:spLocks noGrp="1"/>
          </p:cNvSpPr>
          <p:nvPr>
            <p:ph type="body" sz="quarter" idx="14"/>
          </p:nvPr>
        </p:nvSpPr>
        <p:spPr>
          <a:xfrm>
            <a:off x="11064895" y="5705221"/>
            <a:ext cx="996696" cy="1060704"/>
          </a:xfrm>
        </p:spPr>
        <p:txBody>
          <a:bodyPr/>
          <a:lstStyle/>
          <a:p>
            <a:endParaRPr lang="en-US"/>
          </a:p>
        </p:txBody>
      </p:sp>
      <p:sp>
        <p:nvSpPr>
          <p:cNvPr id="7" name="Footer Placeholder 6">
            <a:extLst>
              <a:ext uri="{FF2B5EF4-FFF2-40B4-BE49-F238E27FC236}">
                <a16:creationId xmlns:a16="http://schemas.microsoft.com/office/drawing/2014/main" id="{B063FD50-FB77-38DE-338D-00E57CA93207}"/>
              </a:ext>
            </a:extLst>
          </p:cNvPr>
          <p:cNvSpPr>
            <a:spLocks noGrp="1"/>
          </p:cNvSpPr>
          <p:nvPr>
            <p:ph type="ftr" sz="quarter" idx="15"/>
          </p:nvPr>
        </p:nvSpPr>
        <p:spPr/>
        <p:txBody>
          <a:bodyPr/>
          <a:lstStyle/>
          <a:p>
            <a:r>
              <a:rPr lang="en-US"/>
              <a:t>Interim Update - Contents Subject to Change</a:t>
            </a:r>
          </a:p>
        </p:txBody>
      </p:sp>
      <p:pic>
        <p:nvPicPr>
          <p:cNvPr id="8" name="Picture 8" descr="Histogram comparing alternatives in October - September in Trinity.">
            <a:extLst>
              <a:ext uri="{FF2B5EF4-FFF2-40B4-BE49-F238E27FC236}">
                <a16:creationId xmlns:a16="http://schemas.microsoft.com/office/drawing/2014/main" id="{3F2472AB-726F-64C8-7D82-6A0ECE722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263" y="1490341"/>
            <a:ext cx="5329043" cy="3787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Graph of flows in Trinity by month">
            <a:extLst>
              <a:ext uri="{FF2B5EF4-FFF2-40B4-BE49-F238E27FC236}">
                <a16:creationId xmlns:a16="http://schemas.microsoft.com/office/drawing/2014/main" id="{9B7AC944-B4DF-4BF2-0CFE-7F86778ADC0D}"/>
              </a:ext>
            </a:extLst>
          </p:cNvPr>
          <p:cNvPicPr>
            <a:picLocks noChangeAspect="1"/>
          </p:cNvPicPr>
          <p:nvPr/>
        </p:nvPicPr>
        <p:blipFill>
          <a:blip r:embed="rId4"/>
          <a:stretch>
            <a:fillRect/>
          </a:stretch>
        </p:blipFill>
        <p:spPr>
          <a:xfrm>
            <a:off x="649478" y="1490341"/>
            <a:ext cx="5204976" cy="3787048"/>
          </a:xfrm>
          <a:prstGeom prst="rect">
            <a:avLst/>
          </a:prstGeom>
        </p:spPr>
      </p:pic>
    </p:spTree>
    <p:extLst>
      <p:ext uri="{BB962C8B-B14F-4D97-AF65-F5344CB8AC3E}">
        <p14:creationId xmlns:p14="http://schemas.microsoft.com/office/powerpoint/2010/main" val="1275495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98C5-CFFD-270E-19A9-79B35EB3C942}"/>
              </a:ext>
            </a:extLst>
          </p:cNvPr>
          <p:cNvSpPr>
            <a:spLocks noGrp="1"/>
          </p:cNvSpPr>
          <p:nvPr>
            <p:ph type="title"/>
          </p:nvPr>
        </p:nvSpPr>
        <p:spPr/>
        <p:txBody>
          <a:bodyPr/>
          <a:lstStyle/>
          <a:p>
            <a:r>
              <a:rPr lang="en-US"/>
              <a:t>TRD </a:t>
            </a:r>
            <a:r>
              <a:rPr lang="en-US" err="1"/>
              <a:t>CalSim</a:t>
            </a:r>
            <a:r>
              <a:rPr lang="en-US"/>
              <a:t> Modeling Next Steps</a:t>
            </a:r>
          </a:p>
        </p:txBody>
      </p:sp>
      <p:sp>
        <p:nvSpPr>
          <p:cNvPr id="3" name="Slide Number Placeholder 2">
            <a:extLst>
              <a:ext uri="{FF2B5EF4-FFF2-40B4-BE49-F238E27FC236}">
                <a16:creationId xmlns:a16="http://schemas.microsoft.com/office/drawing/2014/main" id="{7F04A7C9-6ED7-5915-69D6-60A7424DA917}"/>
              </a:ext>
            </a:extLst>
          </p:cNvPr>
          <p:cNvSpPr>
            <a:spLocks noGrp="1"/>
          </p:cNvSpPr>
          <p:nvPr>
            <p:ph type="sldNum" sz="quarter" idx="12"/>
          </p:nvPr>
        </p:nvSpPr>
        <p:spPr/>
        <p:txBody>
          <a:bodyPr/>
          <a:lstStyle/>
          <a:p>
            <a:fld id="{A1D9053B-8DB2-EA4A-A9CF-0F8FB54823AA}" type="slidenum">
              <a:rPr lang="en-US" smtClean="0"/>
              <a:t>37</a:t>
            </a:fld>
            <a:endParaRPr lang="en-US"/>
          </a:p>
        </p:txBody>
      </p:sp>
      <p:sp>
        <p:nvSpPr>
          <p:cNvPr id="4" name="Text Placeholder 3">
            <a:extLst>
              <a:ext uri="{FF2B5EF4-FFF2-40B4-BE49-F238E27FC236}">
                <a16:creationId xmlns:a16="http://schemas.microsoft.com/office/drawing/2014/main" id="{52132B4C-F025-CEE2-4D28-F982A423CCB0}"/>
              </a:ext>
            </a:extLst>
          </p:cNvPr>
          <p:cNvSpPr>
            <a:spLocks noGrp="1"/>
          </p:cNvSpPr>
          <p:nvPr>
            <p:ph type="body" sz="quarter" idx="13"/>
          </p:nvPr>
        </p:nvSpPr>
        <p:spPr/>
        <p:txBody>
          <a:bodyPr/>
          <a:lstStyle/>
          <a:p>
            <a:r>
              <a:rPr lang="en-US" dirty="0"/>
              <a:t>Integration with Sacramento River basin and QA/QC results for NAA and Alt 2 – 4 </a:t>
            </a:r>
          </a:p>
          <a:p>
            <a:r>
              <a:rPr lang="en-US" dirty="0"/>
              <a:t>Continue work on modeling remaining Alternatives</a:t>
            </a:r>
          </a:p>
          <a:p>
            <a:r>
              <a:rPr lang="en-US" dirty="0"/>
              <a:t>Targeting early 2025 to complete </a:t>
            </a:r>
            <a:r>
              <a:rPr lang="en-US" dirty="0" err="1"/>
              <a:t>CalSim</a:t>
            </a:r>
            <a:r>
              <a:rPr lang="en-US" dirty="0"/>
              <a:t> modeling </a:t>
            </a:r>
          </a:p>
          <a:p>
            <a:endParaRPr lang="en-US" dirty="0"/>
          </a:p>
        </p:txBody>
      </p:sp>
      <p:sp>
        <p:nvSpPr>
          <p:cNvPr id="5" name="Text Placeholder 4">
            <a:extLst>
              <a:ext uri="{FF2B5EF4-FFF2-40B4-BE49-F238E27FC236}">
                <a16:creationId xmlns:a16="http://schemas.microsoft.com/office/drawing/2014/main" id="{11E138F1-570E-75A1-0E80-6AC67AF46337}"/>
              </a:ext>
            </a:extLst>
          </p:cNvPr>
          <p:cNvSpPr>
            <a:spLocks noGrp="1"/>
          </p:cNvSpPr>
          <p:nvPr>
            <p:ph type="body" sz="quarter" idx="14"/>
          </p:nvPr>
        </p:nvSpPr>
        <p:spPr>
          <a:xfrm>
            <a:off x="11024616" y="5696077"/>
            <a:ext cx="996696" cy="1060704"/>
          </a:xfrm>
        </p:spPr>
        <p:txBody>
          <a:bodyPr/>
          <a:lstStyle/>
          <a:p>
            <a:endParaRPr lang="en-US"/>
          </a:p>
        </p:txBody>
      </p:sp>
      <p:sp>
        <p:nvSpPr>
          <p:cNvPr id="7" name="Footer Placeholder 6">
            <a:extLst>
              <a:ext uri="{FF2B5EF4-FFF2-40B4-BE49-F238E27FC236}">
                <a16:creationId xmlns:a16="http://schemas.microsoft.com/office/drawing/2014/main" id="{B063FD50-FB77-38DE-338D-00E57CA93207}"/>
              </a:ext>
            </a:extLst>
          </p:cNvPr>
          <p:cNvSpPr>
            <a:spLocks noGrp="1"/>
          </p:cNvSpPr>
          <p:nvPr>
            <p:ph type="ftr" sz="quarter" idx="15"/>
          </p:nvPr>
        </p:nvSpPr>
        <p:spPr/>
        <p:txBody>
          <a:bodyPr/>
          <a:lstStyle/>
          <a:p>
            <a:r>
              <a:rPr lang="en-US"/>
              <a:t>Interim Update - Contents Subject to Change</a:t>
            </a:r>
          </a:p>
        </p:txBody>
      </p:sp>
    </p:spTree>
    <p:extLst>
      <p:ext uri="{BB962C8B-B14F-4D97-AF65-F5344CB8AC3E}">
        <p14:creationId xmlns:p14="http://schemas.microsoft.com/office/powerpoint/2010/main" val="2563523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latin typeface="Segoe UI Semibold"/>
                <a:cs typeface="Segoe UI Semibold"/>
              </a:rPr>
              <a:t>Trinity River Features for Temperature</a:t>
            </a:r>
            <a:endParaRPr lang="en-US" dirty="0"/>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6220919" y="1865313"/>
            <a:ext cx="5712320" cy="4352544"/>
          </a:xfrm>
        </p:spPr>
        <p:txBody>
          <a:bodyPr/>
          <a:lstStyle/>
          <a:p>
            <a:r>
              <a:rPr lang="en-US" dirty="0"/>
              <a:t>Reservoirs</a:t>
            </a:r>
          </a:p>
          <a:p>
            <a:pPr lvl="1"/>
            <a:r>
              <a:rPr lang="en-US" dirty="0"/>
              <a:t>Trinity</a:t>
            </a:r>
          </a:p>
          <a:p>
            <a:pPr lvl="1"/>
            <a:r>
              <a:rPr lang="en-US" dirty="0"/>
              <a:t>Lewiston</a:t>
            </a:r>
          </a:p>
          <a:p>
            <a:r>
              <a:rPr lang="en-US" dirty="0"/>
              <a:t>Diversion</a:t>
            </a:r>
          </a:p>
          <a:p>
            <a:pPr lvl="1"/>
            <a:r>
              <a:rPr lang="en-US" dirty="0"/>
              <a:t>Clear Creek Tunnel to Whiskeytown Reservoir</a:t>
            </a:r>
          </a:p>
          <a:p>
            <a:r>
              <a:rPr lang="en-US" dirty="0"/>
              <a:t>Downstream tributaries</a:t>
            </a:r>
          </a:p>
          <a:p>
            <a:pPr marL="457200" lvl="1" indent="0">
              <a:buNone/>
            </a:pPr>
            <a:endParaRPr lang="en-US" dirty="0"/>
          </a:p>
          <a:p>
            <a:endParaRPr lang="en-US" dirty="0"/>
          </a:p>
          <a:p>
            <a:endParaRPr lang="en-US" dirty="0"/>
          </a:p>
        </p:txBody>
      </p:sp>
      <p:sp>
        <p:nvSpPr>
          <p:cNvPr id="6" name="Text Placeholder 5">
            <a:extLst>
              <a:ext uri="{FF2B5EF4-FFF2-40B4-BE49-F238E27FC236}">
                <a16:creationId xmlns:a16="http://schemas.microsoft.com/office/drawing/2014/main" id="{AEF6AF61-8C6D-AC4B-BDD4-A82702766B97}"/>
              </a:ext>
            </a:extLst>
          </p:cNvPr>
          <p:cNvSpPr>
            <a:spLocks noGrp="1"/>
          </p:cNvSpPr>
          <p:nvPr>
            <p:ph type="body" sz="quarter" idx="14"/>
          </p:nvPr>
        </p:nvSpPr>
        <p:spPr>
          <a:xfrm>
            <a:off x="11109960" y="5623560"/>
            <a:ext cx="996696" cy="1060704"/>
          </a:xfrm>
        </p:spPr>
        <p:txBody>
          <a:bodyPr/>
          <a:lstStyle/>
          <a:p>
            <a:endParaRPr lang="en-US"/>
          </a:p>
        </p:txBody>
      </p:sp>
      <p:pic>
        <p:nvPicPr>
          <p:cNvPr id="2" name="Picture 1" descr="Map of eight location of observed water temperature data in the upper west portion of California.">
            <a:extLst>
              <a:ext uri="{FF2B5EF4-FFF2-40B4-BE49-F238E27FC236}">
                <a16:creationId xmlns:a16="http://schemas.microsoft.com/office/drawing/2014/main" id="{2F7F063F-5F20-F0A8-8C9E-1AACC4261D43}"/>
              </a:ext>
            </a:extLst>
          </p:cNvPr>
          <p:cNvPicPr>
            <a:picLocks noChangeAspect="1"/>
          </p:cNvPicPr>
          <p:nvPr/>
        </p:nvPicPr>
        <p:blipFill rotWithShape="1">
          <a:blip r:embed="rId2">
            <a:extLst>
              <a:ext uri="{28A0092B-C50C-407E-A947-70E740481C1C}">
                <a14:useLocalDpi xmlns:a14="http://schemas.microsoft.com/office/drawing/2010/main" val="0"/>
              </a:ext>
            </a:extLst>
          </a:blip>
          <a:srcRect l="9186" t="10417" r="4736" b="21250"/>
          <a:stretch/>
        </p:blipFill>
        <p:spPr>
          <a:xfrm>
            <a:off x="584616" y="1432397"/>
            <a:ext cx="5111646" cy="5251867"/>
          </a:xfrm>
          <a:prstGeom prst="rect">
            <a:avLst/>
          </a:prstGeom>
        </p:spPr>
      </p:pic>
      <p:sp>
        <p:nvSpPr>
          <p:cNvPr id="3" name="Title 1">
            <a:extLst>
              <a:ext uri="{FF2B5EF4-FFF2-40B4-BE49-F238E27FC236}">
                <a16:creationId xmlns:a16="http://schemas.microsoft.com/office/drawing/2014/main" id="{41A171E4-C52B-6A4C-AB66-EB62D109B077}"/>
              </a:ext>
            </a:extLst>
          </p:cNvPr>
          <p:cNvSpPr txBox="1">
            <a:spLocks/>
          </p:cNvSpPr>
          <p:nvPr/>
        </p:nvSpPr>
        <p:spPr>
          <a:xfrm rot="16200000">
            <a:off x="-1166623" y="4937440"/>
            <a:ext cx="3165282" cy="3283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sz="1200">
                <a:solidFill>
                  <a:schemeClr val="bg1"/>
                </a:solidFill>
              </a:rPr>
              <a:t>USGS, 2016</a:t>
            </a:r>
          </a:p>
        </p:txBody>
      </p:sp>
    </p:spTree>
    <p:extLst>
      <p:ext uri="{BB962C8B-B14F-4D97-AF65-F5344CB8AC3E}">
        <p14:creationId xmlns:p14="http://schemas.microsoft.com/office/powerpoint/2010/main" val="2484030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22178-1911-A70B-6EC2-1108932D0862}"/>
              </a:ext>
            </a:extLst>
          </p:cNvPr>
          <p:cNvSpPr>
            <a:spLocks noGrp="1"/>
          </p:cNvSpPr>
          <p:nvPr>
            <p:ph type="title"/>
          </p:nvPr>
        </p:nvSpPr>
        <p:spPr/>
        <p:txBody>
          <a:bodyPr/>
          <a:lstStyle/>
          <a:p>
            <a:r>
              <a:rPr lang="en-US"/>
              <a:t>Modeling Workflow</a:t>
            </a:r>
          </a:p>
        </p:txBody>
      </p:sp>
      <p:sp>
        <p:nvSpPr>
          <p:cNvPr id="4" name="Text Placeholder 3">
            <a:extLst>
              <a:ext uri="{FF2B5EF4-FFF2-40B4-BE49-F238E27FC236}">
                <a16:creationId xmlns:a16="http://schemas.microsoft.com/office/drawing/2014/main" id="{AEF6BB05-B15F-62F5-C095-597136F7CD1C}"/>
              </a:ext>
            </a:extLst>
          </p:cNvPr>
          <p:cNvSpPr>
            <a:spLocks noGrp="1"/>
          </p:cNvSpPr>
          <p:nvPr>
            <p:ph type="body" sz="quarter" idx="14"/>
          </p:nvPr>
        </p:nvSpPr>
        <p:spPr/>
        <p:txBody>
          <a:bodyPr/>
          <a:lstStyle/>
          <a:p>
            <a:endParaRPr lang="en-US"/>
          </a:p>
        </p:txBody>
      </p:sp>
      <p:sp>
        <p:nvSpPr>
          <p:cNvPr id="5" name="Rectangle: Rounded Corners 4">
            <a:extLst>
              <a:ext uri="{FF2B5EF4-FFF2-40B4-BE49-F238E27FC236}">
                <a16:creationId xmlns:a16="http://schemas.microsoft.com/office/drawing/2014/main" id="{174A995E-2198-F3FE-5318-0256F4C727E6}"/>
              </a:ext>
            </a:extLst>
          </p:cNvPr>
          <p:cNvSpPr/>
          <p:nvPr/>
        </p:nvSpPr>
        <p:spPr>
          <a:xfrm>
            <a:off x="2943498" y="3622947"/>
            <a:ext cx="2057400" cy="643266"/>
          </a:xfrm>
          <a:prstGeom prst="roundRect">
            <a:avLst/>
          </a:prstGeom>
          <a:solidFill>
            <a:srgbClr val="C992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HEC5Q</a:t>
            </a:r>
          </a:p>
        </p:txBody>
      </p:sp>
      <p:sp>
        <p:nvSpPr>
          <p:cNvPr id="8" name="Rectangle: Rounded Corners 7">
            <a:extLst>
              <a:ext uri="{FF2B5EF4-FFF2-40B4-BE49-F238E27FC236}">
                <a16:creationId xmlns:a16="http://schemas.microsoft.com/office/drawing/2014/main" id="{6CAAB5C3-D0A3-EC3E-84C9-B32C51C1BCB7}"/>
              </a:ext>
            </a:extLst>
          </p:cNvPr>
          <p:cNvSpPr/>
          <p:nvPr/>
        </p:nvSpPr>
        <p:spPr>
          <a:xfrm>
            <a:off x="183433" y="1777436"/>
            <a:ext cx="2057400" cy="1243263"/>
          </a:xfrm>
          <a:prstGeom prst="roundRect">
            <a:avLst/>
          </a:prstGeom>
          <a:solidFill>
            <a:srgbClr val="C992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Operations </a:t>
            </a:r>
          </a:p>
          <a:p>
            <a:pPr algn="ctr"/>
            <a:r>
              <a:rPr lang="en-US" sz="2400" b="1">
                <a:solidFill>
                  <a:schemeClr val="tx1"/>
                </a:solidFill>
              </a:rPr>
              <a:t>Model</a:t>
            </a:r>
          </a:p>
        </p:txBody>
      </p:sp>
      <p:sp>
        <p:nvSpPr>
          <p:cNvPr id="9" name="Rectangle: Rounded Corners 8">
            <a:extLst>
              <a:ext uri="{FF2B5EF4-FFF2-40B4-BE49-F238E27FC236}">
                <a16:creationId xmlns:a16="http://schemas.microsoft.com/office/drawing/2014/main" id="{D30253A2-FB16-655C-F7CA-67687D55E7E8}"/>
              </a:ext>
            </a:extLst>
          </p:cNvPr>
          <p:cNvSpPr/>
          <p:nvPr/>
        </p:nvSpPr>
        <p:spPr>
          <a:xfrm>
            <a:off x="5383244" y="4867263"/>
            <a:ext cx="2057400" cy="1243263"/>
          </a:xfrm>
          <a:prstGeom prst="roundRect">
            <a:avLst/>
          </a:prstGeom>
          <a:solidFill>
            <a:srgbClr val="C992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RBM10</a:t>
            </a:r>
          </a:p>
        </p:txBody>
      </p:sp>
      <p:cxnSp>
        <p:nvCxnSpPr>
          <p:cNvPr id="12" name="Straight Arrow Connector 11">
            <a:extLst>
              <a:ext uri="{FF2B5EF4-FFF2-40B4-BE49-F238E27FC236}">
                <a16:creationId xmlns:a16="http://schemas.microsoft.com/office/drawing/2014/main" id="{E548DB0C-CA18-B35C-B94F-12E27A44DE6E}"/>
              </a:ext>
            </a:extLst>
          </p:cNvPr>
          <p:cNvCxnSpPr>
            <a:cxnSpLocks/>
            <a:stCxn id="8" idx="3"/>
            <a:endCxn id="26" idx="1"/>
          </p:cNvCxnSpPr>
          <p:nvPr/>
        </p:nvCxnSpPr>
        <p:spPr>
          <a:xfrm>
            <a:off x="2240833" y="2399068"/>
            <a:ext cx="702664" cy="1"/>
          </a:xfrm>
          <a:prstGeom prst="straightConnector1">
            <a:avLst/>
          </a:prstGeom>
          <a:ln w="57150">
            <a:solidFill>
              <a:schemeClr val="bg1"/>
            </a:solidFill>
            <a:tailEnd type="triangle" w="lg" len="med"/>
          </a:ln>
        </p:spPr>
        <p:style>
          <a:lnRef idx="1">
            <a:schemeClr val="dk1"/>
          </a:lnRef>
          <a:fillRef idx="0">
            <a:schemeClr val="dk1"/>
          </a:fillRef>
          <a:effectRef idx="0">
            <a:schemeClr val="dk1"/>
          </a:effectRef>
          <a:fontRef idx="minor">
            <a:schemeClr val="tx1"/>
          </a:fontRef>
        </p:style>
      </p:cxnSp>
      <p:sp>
        <p:nvSpPr>
          <p:cNvPr id="18" name="Footer Placeholder 5">
            <a:extLst>
              <a:ext uri="{FF2B5EF4-FFF2-40B4-BE49-F238E27FC236}">
                <a16:creationId xmlns:a16="http://schemas.microsoft.com/office/drawing/2014/main" id="{6FCEEDAA-06D6-AA8B-251D-9439D247D44A}"/>
              </a:ext>
            </a:extLst>
          </p:cNvPr>
          <p:cNvSpPr txBox="1">
            <a:spLocks/>
          </p:cNvSpPr>
          <p:nvPr/>
        </p:nvSpPr>
        <p:spPr>
          <a:xfrm>
            <a:off x="3517018" y="10367"/>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DRAFT - Subject to Revision</a:t>
            </a:r>
          </a:p>
        </p:txBody>
      </p:sp>
      <p:sp>
        <p:nvSpPr>
          <p:cNvPr id="21" name="Rectangle 20">
            <a:extLst>
              <a:ext uri="{FF2B5EF4-FFF2-40B4-BE49-F238E27FC236}">
                <a16:creationId xmlns:a16="http://schemas.microsoft.com/office/drawing/2014/main" id="{1288CB20-D1EE-5C81-04BD-2593F47B7404}"/>
              </a:ext>
            </a:extLst>
          </p:cNvPr>
          <p:cNvSpPr/>
          <p:nvPr/>
        </p:nvSpPr>
        <p:spPr>
          <a:xfrm>
            <a:off x="2645764" y="1567857"/>
            <a:ext cx="7305403" cy="4720517"/>
          </a:xfrm>
          <a:prstGeom prst="rect">
            <a:avLst/>
          </a:prstGeom>
          <a:noFill/>
          <a:ln w="28575">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AE2D9B5-7FE9-815D-6566-8948A890E5A6}"/>
              </a:ext>
            </a:extLst>
          </p:cNvPr>
          <p:cNvSpPr/>
          <p:nvPr/>
        </p:nvSpPr>
        <p:spPr>
          <a:xfrm>
            <a:off x="2943498" y="4867263"/>
            <a:ext cx="2057399" cy="1243263"/>
          </a:xfrm>
          <a:prstGeom prst="roundRect">
            <a:avLst/>
          </a:prstGeom>
          <a:solidFill>
            <a:srgbClr val="006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Lewiston Flows &amp; Temperatures</a:t>
            </a:r>
          </a:p>
        </p:txBody>
      </p:sp>
      <p:sp>
        <p:nvSpPr>
          <p:cNvPr id="23" name="Rectangle: Rounded Corners 22">
            <a:extLst>
              <a:ext uri="{FF2B5EF4-FFF2-40B4-BE49-F238E27FC236}">
                <a16:creationId xmlns:a16="http://schemas.microsoft.com/office/drawing/2014/main" id="{D67F22FA-B65F-A188-4374-C5108A12D5EF}"/>
              </a:ext>
            </a:extLst>
          </p:cNvPr>
          <p:cNvSpPr/>
          <p:nvPr/>
        </p:nvSpPr>
        <p:spPr>
          <a:xfrm>
            <a:off x="7822992" y="4872139"/>
            <a:ext cx="2057400" cy="1243263"/>
          </a:xfrm>
          <a:prstGeom prst="roundRect">
            <a:avLst/>
          </a:prstGeom>
          <a:solidFill>
            <a:srgbClr val="006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Compliance Temperatures</a:t>
            </a:r>
          </a:p>
        </p:txBody>
      </p:sp>
      <p:sp>
        <p:nvSpPr>
          <p:cNvPr id="25" name="Rectangle: Rounded Corners 24">
            <a:extLst>
              <a:ext uri="{FF2B5EF4-FFF2-40B4-BE49-F238E27FC236}">
                <a16:creationId xmlns:a16="http://schemas.microsoft.com/office/drawing/2014/main" id="{A1484AF2-EEF4-6133-50AE-70E0D0000E7D}"/>
              </a:ext>
            </a:extLst>
          </p:cNvPr>
          <p:cNvSpPr/>
          <p:nvPr/>
        </p:nvSpPr>
        <p:spPr>
          <a:xfrm>
            <a:off x="5765592" y="1777435"/>
            <a:ext cx="2057400" cy="1243263"/>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Compliance Deviation</a:t>
            </a:r>
          </a:p>
        </p:txBody>
      </p:sp>
      <p:sp>
        <p:nvSpPr>
          <p:cNvPr id="26" name="Rectangle: Rounded Corners 25">
            <a:extLst>
              <a:ext uri="{FF2B5EF4-FFF2-40B4-BE49-F238E27FC236}">
                <a16:creationId xmlns:a16="http://schemas.microsoft.com/office/drawing/2014/main" id="{C7DA3C5B-EB44-FFDD-7217-FC3E9DE4976D}"/>
              </a:ext>
            </a:extLst>
          </p:cNvPr>
          <p:cNvSpPr/>
          <p:nvPr/>
        </p:nvSpPr>
        <p:spPr>
          <a:xfrm>
            <a:off x="2943497" y="1777437"/>
            <a:ext cx="2057400" cy="1243263"/>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Release Target</a:t>
            </a:r>
          </a:p>
        </p:txBody>
      </p:sp>
      <p:cxnSp>
        <p:nvCxnSpPr>
          <p:cNvPr id="28" name="Straight Arrow Connector 27">
            <a:extLst>
              <a:ext uri="{FF2B5EF4-FFF2-40B4-BE49-F238E27FC236}">
                <a16:creationId xmlns:a16="http://schemas.microsoft.com/office/drawing/2014/main" id="{89D3721F-ED96-991F-5739-82F835BE2F33}"/>
              </a:ext>
            </a:extLst>
          </p:cNvPr>
          <p:cNvCxnSpPr>
            <a:cxnSpLocks/>
            <a:stCxn id="26" idx="2"/>
            <a:endCxn id="5" idx="0"/>
          </p:cNvCxnSpPr>
          <p:nvPr/>
        </p:nvCxnSpPr>
        <p:spPr>
          <a:xfrm>
            <a:off x="3972197" y="3020700"/>
            <a:ext cx="1" cy="602247"/>
          </a:xfrm>
          <a:prstGeom prst="straightConnector1">
            <a:avLst/>
          </a:prstGeom>
          <a:ln w="57150">
            <a:solidFill>
              <a:schemeClr val="bg1"/>
            </a:solidFill>
            <a:tailEnd type="triangle" w="lg" len="med"/>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A32CFF57-5DEF-5FD1-D584-6AF53B440BA4}"/>
              </a:ext>
            </a:extLst>
          </p:cNvPr>
          <p:cNvCxnSpPr>
            <a:cxnSpLocks/>
            <a:stCxn id="5" idx="2"/>
            <a:endCxn id="22" idx="0"/>
          </p:cNvCxnSpPr>
          <p:nvPr/>
        </p:nvCxnSpPr>
        <p:spPr>
          <a:xfrm>
            <a:off x="3972198" y="4266213"/>
            <a:ext cx="0" cy="601050"/>
          </a:xfrm>
          <a:prstGeom prst="straightConnector1">
            <a:avLst/>
          </a:prstGeom>
          <a:ln w="57150">
            <a:solidFill>
              <a:schemeClr val="bg1"/>
            </a:solidFill>
            <a:tailEnd type="triangle" w="lg" len="med"/>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40B7F4FD-EFE7-670D-31D3-2F3652626D52}"/>
              </a:ext>
            </a:extLst>
          </p:cNvPr>
          <p:cNvCxnSpPr>
            <a:cxnSpLocks/>
            <a:stCxn id="22" idx="3"/>
            <a:endCxn id="9" idx="1"/>
          </p:cNvCxnSpPr>
          <p:nvPr/>
        </p:nvCxnSpPr>
        <p:spPr>
          <a:xfrm>
            <a:off x="5000897" y="5488895"/>
            <a:ext cx="382347" cy="0"/>
          </a:xfrm>
          <a:prstGeom prst="straightConnector1">
            <a:avLst/>
          </a:prstGeom>
          <a:ln w="57150">
            <a:solidFill>
              <a:schemeClr val="bg1"/>
            </a:solidFill>
            <a:tailEnd type="triangle" w="lg" len="med"/>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55EC32A7-D18D-6244-5993-D9E58DCA845E}"/>
              </a:ext>
            </a:extLst>
          </p:cNvPr>
          <p:cNvCxnSpPr>
            <a:cxnSpLocks/>
            <a:stCxn id="9" idx="3"/>
            <a:endCxn id="23" idx="1"/>
          </p:cNvCxnSpPr>
          <p:nvPr/>
        </p:nvCxnSpPr>
        <p:spPr>
          <a:xfrm>
            <a:off x="7440644" y="5488895"/>
            <a:ext cx="382348" cy="4876"/>
          </a:xfrm>
          <a:prstGeom prst="straightConnector1">
            <a:avLst/>
          </a:prstGeom>
          <a:ln w="57150">
            <a:solidFill>
              <a:schemeClr val="bg1"/>
            </a:solidFill>
            <a:tailEnd type="triangle" w="lg" len="med"/>
          </a:ln>
        </p:spPr>
        <p:style>
          <a:lnRef idx="1">
            <a:schemeClr val="dk1"/>
          </a:lnRef>
          <a:fillRef idx="0">
            <a:schemeClr val="dk1"/>
          </a:fillRef>
          <a:effectRef idx="0">
            <a:schemeClr val="dk1"/>
          </a:effectRef>
          <a:fontRef idx="minor">
            <a:schemeClr val="tx1"/>
          </a:fontRef>
        </p:style>
      </p:cxnSp>
      <p:sp>
        <p:nvSpPr>
          <p:cNvPr id="44" name="Oval 43">
            <a:extLst>
              <a:ext uri="{FF2B5EF4-FFF2-40B4-BE49-F238E27FC236}">
                <a16:creationId xmlns:a16="http://schemas.microsoft.com/office/drawing/2014/main" id="{8F4290E5-EC1B-7BA3-4F94-7F7DFA1B02A2}"/>
              </a:ext>
            </a:extLst>
          </p:cNvPr>
          <p:cNvSpPr/>
          <p:nvPr/>
        </p:nvSpPr>
        <p:spPr>
          <a:xfrm>
            <a:off x="8339725" y="3408886"/>
            <a:ext cx="1023934" cy="1023934"/>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D0871C44-6008-DCF8-3BDD-AEA56BB41F6F}"/>
              </a:ext>
            </a:extLst>
          </p:cNvPr>
          <p:cNvSpPr txBox="1"/>
          <p:nvPr/>
        </p:nvSpPr>
        <p:spPr>
          <a:xfrm>
            <a:off x="6456486" y="3770406"/>
            <a:ext cx="2166506" cy="461665"/>
          </a:xfrm>
          <a:prstGeom prst="rect">
            <a:avLst/>
          </a:prstGeom>
          <a:noFill/>
        </p:spPr>
        <p:txBody>
          <a:bodyPr wrap="square">
            <a:spAutoFit/>
          </a:bodyPr>
          <a:lstStyle/>
          <a:p>
            <a:pPr algn="ctr"/>
            <a:r>
              <a:rPr lang="en-US" sz="2400" b="1">
                <a:solidFill>
                  <a:schemeClr val="bg1"/>
                </a:solidFill>
              </a:rPr>
              <a:t>Converged?</a:t>
            </a:r>
          </a:p>
        </p:txBody>
      </p:sp>
      <p:cxnSp>
        <p:nvCxnSpPr>
          <p:cNvPr id="47" name="Straight Arrow Connector 46">
            <a:extLst>
              <a:ext uri="{FF2B5EF4-FFF2-40B4-BE49-F238E27FC236}">
                <a16:creationId xmlns:a16="http://schemas.microsoft.com/office/drawing/2014/main" id="{BD0BA781-38D1-B942-A794-2FD63A717CDE}"/>
              </a:ext>
            </a:extLst>
          </p:cNvPr>
          <p:cNvCxnSpPr>
            <a:cxnSpLocks/>
            <a:stCxn id="23" idx="0"/>
            <a:endCxn id="44" idx="4"/>
          </p:cNvCxnSpPr>
          <p:nvPr/>
        </p:nvCxnSpPr>
        <p:spPr>
          <a:xfrm flipV="1">
            <a:off x="8851692" y="4432820"/>
            <a:ext cx="0" cy="439319"/>
          </a:xfrm>
          <a:prstGeom prst="straightConnector1">
            <a:avLst/>
          </a:prstGeom>
          <a:ln w="57150">
            <a:solidFill>
              <a:schemeClr val="bg1"/>
            </a:solidFill>
            <a:tailEnd type="triangle" w="lg" len="med"/>
          </a:ln>
        </p:spPr>
        <p:style>
          <a:lnRef idx="1">
            <a:schemeClr val="dk1"/>
          </a:lnRef>
          <a:fillRef idx="0">
            <a:schemeClr val="dk1"/>
          </a:fillRef>
          <a:effectRef idx="0">
            <a:schemeClr val="dk1"/>
          </a:effectRef>
          <a:fontRef idx="minor">
            <a:schemeClr val="tx1"/>
          </a:fontRef>
        </p:style>
      </p:cxnSp>
      <p:cxnSp>
        <p:nvCxnSpPr>
          <p:cNvPr id="51" name="Connector: Elbow 50">
            <a:extLst>
              <a:ext uri="{FF2B5EF4-FFF2-40B4-BE49-F238E27FC236}">
                <a16:creationId xmlns:a16="http://schemas.microsoft.com/office/drawing/2014/main" id="{AA6F3DB4-1449-245F-9977-FB585F5B53F5}"/>
              </a:ext>
            </a:extLst>
          </p:cNvPr>
          <p:cNvCxnSpPr>
            <a:stCxn id="44" idx="0"/>
            <a:endCxn id="25" idx="3"/>
          </p:cNvCxnSpPr>
          <p:nvPr/>
        </p:nvCxnSpPr>
        <p:spPr>
          <a:xfrm rot="16200000" flipV="1">
            <a:off x="7832433" y="2389627"/>
            <a:ext cx="1009819" cy="1028700"/>
          </a:xfrm>
          <a:prstGeom prst="bentConnector2">
            <a:avLst/>
          </a:prstGeom>
          <a:ln w="571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24D540E-C0CA-EA05-6934-2822F6D9368E}"/>
              </a:ext>
            </a:extLst>
          </p:cNvPr>
          <p:cNvSpPr txBox="1"/>
          <p:nvPr/>
        </p:nvSpPr>
        <p:spPr>
          <a:xfrm>
            <a:off x="7843800" y="1899174"/>
            <a:ext cx="1183499" cy="461665"/>
          </a:xfrm>
          <a:prstGeom prst="rect">
            <a:avLst/>
          </a:prstGeom>
          <a:noFill/>
        </p:spPr>
        <p:txBody>
          <a:bodyPr wrap="square">
            <a:spAutoFit/>
          </a:bodyPr>
          <a:lstStyle/>
          <a:p>
            <a:pPr algn="ctr"/>
            <a:r>
              <a:rPr lang="en-US" sz="2400" b="1">
                <a:solidFill>
                  <a:schemeClr val="bg1"/>
                </a:solidFill>
              </a:rPr>
              <a:t>No</a:t>
            </a:r>
          </a:p>
        </p:txBody>
      </p:sp>
      <p:cxnSp>
        <p:nvCxnSpPr>
          <p:cNvPr id="55" name="Straight Arrow Connector 54">
            <a:extLst>
              <a:ext uri="{FF2B5EF4-FFF2-40B4-BE49-F238E27FC236}">
                <a16:creationId xmlns:a16="http://schemas.microsoft.com/office/drawing/2014/main" id="{C2FCF2AD-29AA-B4F3-2BB4-9EE860251A73}"/>
              </a:ext>
            </a:extLst>
          </p:cNvPr>
          <p:cNvCxnSpPr>
            <a:cxnSpLocks/>
            <a:stCxn id="25" idx="1"/>
            <a:endCxn id="26" idx="3"/>
          </p:cNvCxnSpPr>
          <p:nvPr/>
        </p:nvCxnSpPr>
        <p:spPr>
          <a:xfrm flipH="1">
            <a:off x="5000897" y="2399067"/>
            <a:ext cx="764695" cy="2"/>
          </a:xfrm>
          <a:prstGeom prst="straightConnector1">
            <a:avLst/>
          </a:prstGeom>
          <a:ln w="57150">
            <a:solidFill>
              <a:schemeClr val="bg1"/>
            </a:solidFill>
            <a:tailEnd type="triangle" w="lg" len="med"/>
          </a:ln>
        </p:spPr>
        <p:style>
          <a:lnRef idx="1">
            <a:schemeClr val="dk1"/>
          </a:lnRef>
          <a:fillRef idx="0">
            <a:schemeClr val="dk1"/>
          </a:fillRef>
          <a:effectRef idx="0">
            <a:schemeClr val="dk1"/>
          </a:effectRef>
          <a:fontRef idx="minor">
            <a:schemeClr val="tx1"/>
          </a:fontRef>
        </p:style>
      </p:cxnSp>
      <p:cxnSp>
        <p:nvCxnSpPr>
          <p:cNvPr id="59" name="Connector: Elbow 58">
            <a:extLst>
              <a:ext uri="{FF2B5EF4-FFF2-40B4-BE49-F238E27FC236}">
                <a16:creationId xmlns:a16="http://schemas.microsoft.com/office/drawing/2014/main" id="{932EFED6-A570-9681-3A7E-324E532EE988}"/>
              </a:ext>
            </a:extLst>
          </p:cNvPr>
          <p:cNvCxnSpPr>
            <a:stCxn id="44" idx="6"/>
          </p:cNvCxnSpPr>
          <p:nvPr/>
        </p:nvCxnSpPr>
        <p:spPr>
          <a:xfrm flipH="1">
            <a:off x="1963711" y="3920853"/>
            <a:ext cx="7399948" cy="2667324"/>
          </a:xfrm>
          <a:prstGeom prst="bentConnector3">
            <a:avLst>
              <a:gd name="adj1" fmla="val -17926"/>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A5F2690-2EBE-27E7-7B8E-1F365188E3D0}"/>
              </a:ext>
            </a:extLst>
          </p:cNvPr>
          <p:cNvCxnSpPr/>
          <p:nvPr/>
        </p:nvCxnSpPr>
        <p:spPr>
          <a:xfrm flipV="1">
            <a:off x="1993693" y="3622947"/>
            <a:ext cx="0" cy="296523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74C5AD1-C9C9-63D8-D4B5-4A771019B8AF}"/>
              </a:ext>
            </a:extLst>
          </p:cNvPr>
          <p:cNvCxnSpPr>
            <a:cxnSpLocks/>
          </p:cNvCxnSpPr>
          <p:nvPr/>
        </p:nvCxnSpPr>
        <p:spPr>
          <a:xfrm flipV="1">
            <a:off x="1993693" y="2923082"/>
            <a:ext cx="1056805" cy="699865"/>
          </a:xfrm>
          <a:prstGeom prst="straightConnector1">
            <a:avLst/>
          </a:prstGeom>
          <a:ln w="571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4F8A39BB-1A5F-AAE3-3CEC-252C5F2B5B4E}"/>
              </a:ext>
            </a:extLst>
          </p:cNvPr>
          <p:cNvSpPr/>
          <p:nvPr/>
        </p:nvSpPr>
        <p:spPr>
          <a:xfrm>
            <a:off x="1472963" y="4320268"/>
            <a:ext cx="1023934" cy="1023934"/>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5E05FFBE-BC68-4B33-D95C-9A6D4430C2C0}"/>
              </a:ext>
            </a:extLst>
          </p:cNvPr>
          <p:cNvSpPr txBox="1"/>
          <p:nvPr/>
        </p:nvSpPr>
        <p:spPr>
          <a:xfrm>
            <a:off x="-226266" y="3853959"/>
            <a:ext cx="2166506" cy="1200329"/>
          </a:xfrm>
          <a:prstGeom prst="rect">
            <a:avLst/>
          </a:prstGeom>
          <a:noFill/>
        </p:spPr>
        <p:txBody>
          <a:bodyPr wrap="square">
            <a:spAutoFit/>
          </a:bodyPr>
          <a:lstStyle/>
          <a:p>
            <a:pPr algn="ctr"/>
            <a:r>
              <a:rPr lang="en-US" sz="2400" b="1">
                <a:solidFill>
                  <a:schemeClr val="bg1"/>
                </a:solidFill>
              </a:rPr>
              <a:t>Annual or Period of Record?</a:t>
            </a:r>
          </a:p>
        </p:txBody>
      </p:sp>
      <p:sp>
        <p:nvSpPr>
          <p:cNvPr id="68" name="Rectangle: Rounded Corners 67">
            <a:extLst>
              <a:ext uri="{FF2B5EF4-FFF2-40B4-BE49-F238E27FC236}">
                <a16:creationId xmlns:a16="http://schemas.microsoft.com/office/drawing/2014/main" id="{62DF5DD5-7CCF-79FF-69C8-A50E977BB39B}"/>
              </a:ext>
            </a:extLst>
          </p:cNvPr>
          <p:cNvSpPr/>
          <p:nvPr/>
        </p:nvSpPr>
        <p:spPr>
          <a:xfrm>
            <a:off x="10077530" y="1548164"/>
            <a:ext cx="2057400" cy="1325563"/>
          </a:xfrm>
          <a:prstGeom prst="roundRect">
            <a:avLst/>
          </a:prstGeom>
          <a:solidFill>
            <a:srgbClr val="006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Final Compliance Temperatures</a:t>
            </a:r>
          </a:p>
        </p:txBody>
      </p:sp>
      <p:sp>
        <p:nvSpPr>
          <p:cNvPr id="72" name="TextBox 71">
            <a:extLst>
              <a:ext uri="{FF2B5EF4-FFF2-40B4-BE49-F238E27FC236}">
                <a16:creationId xmlns:a16="http://schemas.microsoft.com/office/drawing/2014/main" id="{6D9043D2-410D-64F2-5F38-DFE9BA3BD548}"/>
              </a:ext>
            </a:extLst>
          </p:cNvPr>
          <p:cNvSpPr txBox="1"/>
          <p:nvPr/>
        </p:nvSpPr>
        <p:spPr>
          <a:xfrm>
            <a:off x="9027299" y="3479301"/>
            <a:ext cx="1183499" cy="461665"/>
          </a:xfrm>
          <a:prstGeom prst="rect">
            <a:avLst/>
          </a:prstGeom>
          <a:noFill/>
        </p:spPr>
        <p:txBody>
          <a:bodyPr wrap="square">
            <a:spAutoFit/>
          </a:bodyPr>
          <a:lstStyle/>
          <a:p>
            <a:pPr algn="ctr"/>
            <a:r>
              <a:rPr lang="en-US" sz="2400" b="1">
                <a:solidFill>
                  <a:schemeClr val="bg1"/>
                </a:solidFill>
              </a:rPr>
              <a:t>Yes</a:t>
            </a:r>
          </a:p>
        </p:txBody>
      </p:sp>
      <p:sp>
        <p:nvSpPr>
          <p:cNvPr id="73" name="Oval 72">
            <a:extLst>
              <a:ext uri="{FF2B5EF4-FFF2-40B4-BE49-F238E27FC236}">
                <a16:creationId xmlns:a16="http://schemas.microsoft.com/office/drawing/2014/main" id="{3224EC61-A614-71CF-447A-B26397D14AF9}"/>
              </a:ext>
            </a:extLst>
          </p:cNvPr>
          <p:cNvSpPr/>
          <p:nvPr/>
        </p:nvSpPr>
        <p:spPr>
          <a:xfrm>
            <a:off x="10146243" y="3426769"/>
            <a:ext cx="1023934" cy="1023934"/>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3D656C0C-D3F6-0443-0B5D-F18B579C05FD}"/>
              </a:ext>
            </a:extLst>
          </p:cNvPr>
          <p:cNvSpPr txBox="1"/>
          <p:nvPr/>
        </p:nvSpPr>
        <p:spPr>
          <a:xfrm>
            <a:off x="10518210" y="3020698"/>
            <a:ext cx="1183499" cy="461665"/>
          </a:xfrm>
          <a:prstGeom prst="rect">
            <a:avLst/>
          </a:prstGeom>
          <a:noFill/>
        </p:spPr>
        <p:txBody>
          <a:bodyPr wrap="square">
            <a:spAutoFit/>
          </a:bodyPr>
          <a:lstStyle/>
          <a:p>
            <a:pPr algn="ctr"/>
            <a:r>
              <a:rPr lang="en-US" sz="2400" b="1">
                <a:solidFill>
                  <a:schemeClr val="bg1"/>
                </a:solidFill>
              </a:rPr>
              <a:t>Yes</a:t>
            </a:r>
          </a:p>
        </p:txBody>
      </p:sp>
      <p:sp>
        <p:nvSpPr>
          <p:cNvPr id="78" name="TextBox 77">
            <a:extLst>
              <a:ext uri="{FF2B5EF4-FFF2-40B4-BE49-F238E27FC236}">
                <a16:creationId xmlns:a16="http://schemas.microsoft.com/office/drawing/2014/main" id="{8F4B3538-4076-191C-B87B-F9AAE1BAC909}"/>
              </a:ext>
            </a:extLst>
          </p:cNvPr>
          <p:cNvSpPr txBox="1"/>
          <p:nvPr/>
        </p:nvSpPr>
        <p:spPr>
          <a:xfrm>
            <a:off x="9764348" y="6093056"/>
            <a:ext cx="1183499" cy="461665"/>
          </a:xfrm>
          <a:prstGeom prst="rect">
            <a:avLst/>
          </a:prstGeom>
          <a:noFill/>
        </p:spPr>
        <p:txBody>
          <a:bodyPr wrap="square">
            <a:spAutoFit/>
          </a:bodyPr>
          <a:lstStyle/>
          <a:p>
            <a:pPr algn="ctr"/>
            <a:r>
              <a:rPr lang="en-US" sz="2400" b="1">
                <a:solidFill>
                  <a:schemeClr val="bg1"/>
                </a:solidFill>
              </a:rPr>
              <a:t>No</a:t>
            </a:r>
          </a:p>
        </p:txBody>
      </p:sp>
      <p:sp>
        <p:nvSpPr>
          <p:cNvPr id="79" name="TextBox 78">
            <a:extLst>
              <a:ext uri="{FF2B5EF4-FFF2-40B4-BE49-F238E27FC236}">
                <a16:creationId xmlns:a16="http://schemas.microsoft.com/office/drawing/2014/main" id="{BB1EBA20-D13C-CB3B-946F-3D0AAD4C5A93}"/>
              </a:ext>
            </a:extLst>
          </p:cNvPr>
          <p:cNvSpPr txBox="1"/>
          <p:nvPr/>
        </p:nvSpPr>
        <p:spPr>
          <a:xfrm>
            <a:off x="10392359" y="4344414"/>
            <a:ext cx="2166506" cy="461665"/>
          </a:xfrm>
          <a:prstGeom prst="rect">
            <a:avLst/>
          </a:prstGeom>
          <a:noFill/>
        </p:spPr>
        <p:txBody>
          <a:bodyPr wrap="square">
            <a:spAutoFit/>
          </a:bodyPr>
          <a:lstStyle/>
          <a:p>
            <a:pPr algn="ctr"/>
            <a:r>
              <a:rPr lang="en-US" sz="2400" b="1">
                <a:solidFill>
                  <a:schemeClr val="bg1"/>
                </a:solidFill>
              </a:rPr>
              <a:t>Complete?</a:t>
            </a:r>
          </a:p>
        </p:txBody>
      </p:sp>
      <p:cxnSp>
        <p:nvCxnSpPr>
          <p:cNvPr id="83" name="Straight Arrow Connector 82">
            <a:extLst>
              <a:ext uri="{FF2B5EF4-FFF2-40B4-BE49-F238E27FC236}">
                <a16:creationId xmlns:a16="http://schemas.microsoft.com/office/drawing/2014/main" id="{02B795DA-E376-AFA4-5547-975332914C19}"/>
              </a:ext>
            </a:extLst>
          </p:cNvPr>
          <p:cNvCxnSpPr>
            <a:stCxn id="73" idx="0"/>
          </p:cNvCxnSpPr>
          <p:nvPr/>
        </p:nvCxnSpPr>
        <p:spPr>
          <a:xfrm flipV="1">
            <a:off x="10658210" y="2873727"/>
            <a:ext cx="0" cy="553042"/>
          </a:xfrm>
          <a:prstGeom prst="straightConnector1">
            <a:avLst/>
          </a:prstGeom>
          <a:ln w="571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055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8F5CC-568E-F1A3-03EE-8AD05B29FEB9}"/>
              </a:ext>
            </a:extLst>
          </p:cNvPr>
          <p:cNvSpPr>
            <a:spLocks noGrp="1"/>
          </p:cNvSpPr>
          <p:nvPr>
            <p:ph type="title"/>
          </p:nvPr>
        </p:nvSpPr>
        <p:spPr/>
        <p:txBody>
          <a:bodyPr/>
          <a:lstStyle/>
          <a:p>
            <a:r>
              <a:rPr lang="en-US" dirty="0"/>
              <a:t>Prior WIIN Act Quarterly Meetings (2 of 3)</a:t>
            </a:r>
          </a:p>
        </p:txBody>
      </p:sp>
      <p:sp>
        <p:nvSpPr>
          <p:cNvPr id="3" name="Content Placeholder 2">
            <a:extLst>
              <a:ext uri="{FF2B5EF4-FFF2-40B4-BE49-F238E27FC236}">
                <a16:creationId xmlns:a16="http://schemas.microsoft.com/office/drawing/2014/main" id="{B60A30F9-93CE-F82F-E0D5-CAD563976DC8}"/>
              </a:ext>
            </a:extLst>
          </p:cNvPr>
          <p:cNvSpPr>
            <a:spLocks noGrp="1"/>
          </p:cNvSpPr>
          <p:nvPr>
            <p:ph idx="1"/>
          </p:nvPr>
        </p:nvSpPr>
        <p:spPr/>
        <p:txBody>
          <a:bodyPr/>
          <a:lstStyle/>
          <a:p>
            <a:r>
              <a:rPr lang="en-US"/>
              <a:t>June 2023 – Environmental Impact Statement (Alternative Components)</a:t>
            </a:r>
          </a:p>
          <a:p>
            <a:r>
              <a:rPr lang="en-US"/>
              <a:t>September 2023 – Modeling Updates, EIS, BA comment themes</a:t>
            </a:r>
          </a:p>
          <a:p>
            <a:r>
              <a:rPr lang="en-US"/>
              <a:t>December 2023 – Biological Modeling and Biological Assessment</a:t>
            </a:r>
          </a:p>
          <a:p>
            <a:endParaRPr lang="en-US"/>
          </a:p>
        </p:txBody>
      </p:sp>
      <p:pic>
        <p:nvPicPr>
          <p:cNvPr id="6" name="Content Placeholder 5" descr="A field of flowers with a river running through it.">
            <a:extLst>
              <a:ext uri="{FF2B5EF4-FFF2-40B4-BE49-F238E27FC236}">
                <a16:creationId xmlns:a16="http://schemas.microsoft.com/office/drawing/2014/main" id="{DAA64370-ED68-D49A-F885-B52412197FFF}"/>
              </a:ext>
            </a:extLst>
          </p:cNvPr>
          <p:cNvPicPr>
            <a:picLocks noGrp="1" noChangeAspect="1"/>
          </p:cNvPicPr>
          <p:nvPr>
            <p:ph idx="13"/>
          </p:nvPr>
        </p:nvPicPr>
        <p:blipFill>
          <a:blip r:embed="rId2"/>
          <a:stretch>
            <a:fillRect/>
          </a:stretch>
        </p:blipFill>
        <p:spPr>
          <a:xfrm>
            <a:off x="6734357" y="2448173"/>
            <a:ext cx="4590686" cy="3066554"/>
          </a:xfrm>
          <a:prstGeom prst="rect">
            <a:avLst/>
          </a:prstGeom>
        </p:spPr>
      </p:pic>
      <p:sp>
        <p:nvSpPr>
          <p:cNvPr id="5" name="Text Placeholder 4">
            <a:extLst>
              <a:ext uri="{FF2B5EF4-FFF2-40B4-BE49-F238E27FC236}">
                <a16:creationId xmlns:a16="http://schemas.microsoft.com/office/drawing/2014/main" id="{D378298E-2115-F991-2F6C-73CADCB8220E}"/>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8999339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EB5EB-189E-82CA-EE15-2A08922C48BE}"/>
              </a:ext>
            </a:extLst>
          </p:cNvPr>
          <p:cNvSpPr>
            <a:spLocks noGrp="1"/>
          </p:cNvSpPr>
          <p:nvPr>
            <p:ph type="title"/>
          </p:nvPr>
        </p:nvSpPr>
        <p:spPr/>
        <p:txBody>
          <a:bodyPr/>
          <a:lstStyle/>
          <a:p>
            <a:r>
              <a:rPr lang="en-US"/>
              <a:t>Temperature Logic</a:t>
            </a:r>
          </a:p>
        </p:txBody>
      </p:sp>
      <p:sp>
        <p:nvSpPr>
          <p:cNvPr id="3" name="Text Placeholder 2">
            <a:extLst>
              <a:ext uri="{FF2B5EF4-FFF2-40B4-BE49-F238E27FC236}">
                <a16:creationId xmlns:a16="http://schemas.microsoft.com/office/drawing/2014/main" id="{D2A471F0-7DC6-1A12-E5EE-B0E61A08A336}"/>
              </a:ext>
            </a:extLst>
          </p:cNvPr>
          <p:cNvSpPr>
            <a:spLocks noGrp="1"/>
          </p:cNvSpPr>
          <p:nvPr>
            <p:ph type="body" sz="quarter" idx="13"/>
          </p:nvPr>
        </p:nvSpPr>
        <p:spPr>
          <a:xfrm>
            <a:off x="228600" y="1865313"/>
            <a:ext cx="4481286" cy="4352544"/>
          </a:xfrm>
        </p:spPr>
        <p:txBody>
          <a:bodyPr/>
          <a:lstStyle/>
          <a:p>
            <a:r>
              <a:rPr lang="en-US" dirty="0"/>
              <a:t>Many </a:t>
            </a:r>
            <a:r>
              <a:rPr lang="en-US" dirty="0" err="1"/>
              <a:t>CalSim</a:t>
            </a:r>
            <a:r>
              <a:rPr lang="en-US" dirty="0"/>
              <a:t> logics</a:t>
            </a:r>
          </a:p>
          <a:p>
            <a:pPr lvl="1"/>
            <a:r>
              <a:rPr lang="en-US" dirty="0"/>
              <a:t>Different period of record </a:t>
            </a:r>
          </a:p>
          <a:p>
            <a:r>
              <a:rPr lang="en-US" dirty="0"/>
              <a:t>Four temperature target logics</a:t>
            </a:r>
          </a:p>
          <a:p>
            <a:r>
              <a:rPr lang="en-US" dirty="0"/>
              <a:t>Similar locations with different mixes of timing and temperatures</a:t>
            </a:r>
          </a:p>
          <a:p>
            <a:endParaRPr lang="en-US" dirty="0"/>
          </a:p>
        </p:txBody>
      </p:sp>
      <p:sp>
        <p:nvSpPr>
          <p:cNvPr id="4" name="Text Placeholder 3">
            <a:extLst>
              <a:ext uri="{FF2B5EF4-FFF2-40B4-BE49-F238E27FC236}">
                <a16:creationId xmlns:a16="http://schemas.microsoft.com/office/drawing/2014/main" id="{E27E909A-B412-DF57-4CD7-F22AF2856A2E}"/>
              </a:ext>
            </a:extLst>
          </p:cNvPr>
          <p:cNvSpPr>
            <a:spLocks noGrp="1"/>
          </p:cNvSpPr>
          <p:nvPr>
            <p:ph type="body" sz="quarter" idx="14"/>
          </p:nvPr>
        </p:nvSpPr>
        <p:spPr>
          <a:xfrm>
            <a:off x="11049000" y="186945"/>
            <a:ext cx="914400" cy="1060704"/>
          </a:xfrm>
        </p:spPr>
        <p:txBody>
          <a:bodyPr/>
          <a:lstStyle/>
          <a:p>
            <a:endParaRPr lang="en-US"/>
          </a:p>
        </p:txBody>
      </p:sp>
      <p:graphicFrame>
        <p:nvGraphicFramePr>
          <p:cNvPr id="5" name="Table 4">
            <a:extLst>
              <a:ext uri="{FF2B5EF4-FFF2-40B4-BE49-F238E27FC236}">
                <a16:creationId xmlns:a16="http://schemas.microsoft.com/office/drawing/2014/main" id="{2BD77E82-147C-41F5-5780-EFF74CD0457B}"/>
              </a:ext>
            </a:extLst>
          </p:cNvPr>
          <p:cNvGraphicFramePr>
            <a:graphicFrameLocks noGrp="1"/>
          </p:cNvGraphicFramePr>
          <p:nvPr/>
        </p:nvGraphicFramePr>
        <p:xfrm>
          <a:off x="5284651" y="2164525"/>
          <a:ext cx="6588035" cy="3754120"/>
        </p:xfrm>
        <a:graphic>
          <a:graphicData uri="http://schemas.openxmlformats.org/drawingml/2006/table">
            <a:tbl>
              <a:tblPr firstRow="1" bandRow="1">
                <a:tableStyleId>{073A0DAA-6AF3-43AB-8588-CEC1D06C72B9}</a:tableStyleId>
              </a:tblPr>
              <a:tblGrid>
                <a:gridCol w="1328180">
                  <a:extLst>
                    <a:ext uri="{9D8B030D-6E8A-4147-A177-3AD203B41FA5}">
                      <a16:colId xmlns:a16="http://schemas.microsoft.com/office/drawing/2014/main" val="3292757835"/>
                    </a:ext>
                  </a:extLst>
                </a:gridCol>
                <a:gridCol w="2473112">
                  <a:extLst>
                    <a:ext uri="{9D8B030D-6E8A-4147-A177-3AD203B41FA5}">
                      <a16:colId xmlns:a16="http://schemas.microsoft.com/office/drawing/2014/main" val="2881272474"/>
                    </a:ext>
                  </a:extLst>
                </a:gridCol>
                <a:gridCol w="2786743">
                  <a:extLst>
                    <a:ext uri="{9D8B030D-6E8A-4147-A177-3AD203B41FA5}">
                      <a16:colId xmlns:a16="http://schemas.microsoft.com/office/drawing/2014/main" val="178179305"/>
                    </a:ext>
                  </a:extLst>
                </a:gridCol>
              </a:tblGrid>
              <a:tr h="370840">
                <a:tc>
                  <a:txBody>
                    <a:bodyPr/>
                    <a:lstStyle/>
                    <a:p>
                      <a:pPr algn="ctr"/>
                      <a:r>
                        <a:rPr lang="en-US"/>
                        <a:t>Scenario</a:t>
                      </a:r>
                    </a:p>
                  </a:txBody>
                  <a:tcPr/>
                </a:tc>
                <a:tc>
                  <a:txBody>
                    <a:bodyPr/>
                    <a:lstStyle/>
                    <a:p>
                      <a:pPr algn="ctr"/>
                      <a:r>
                        <a:rPr lang="en-US"/>
                        <a:t>Douglas City</a:t>
                      </a:r>
                    </a:p>
                  </a:txBody>
                  <a:tcPr/>
                </a:tc>
                <a:tc>
                  <a:txBody>
                    <a:bodyPr/>
                    <a:lstStyle/>
                    <a:p>
                      <a:pPr algn="ctr"/>
                      <a:r>
                        <a:rPr lang="en-US"/>
                        <a:t>NF Trinity River</a:t>
                      </a:r>
                    </a:p>
                  </a:txBody>
                  <a:tcPr/>
                </a:tc>
                <a:extLst>
                  <a:ext uri="{0D108BD9-81ED-4DB2-BD59-A6C34878D82A}">
                    <a16:rowId xmlns:a16="http://schemas.microsoft.com/office/drawing/2014/main" val="3539709336"/>
                  </a:ext>
                </a:extLst>
              </a:tr>
              <a:tr h="370840">
                <a:tc>
                  <a:txBody>
                    <a:bodyPr/>
                    <a:lstStyle/>
                    <a:p>
                      <a:r>
                        <a:rPr lang="en-US" dirty="0"/>
                        <a:t>1</a:t>
                      </a:r>
                    </a:p>
                  </a:txBody>
                  <a:tcPr/>
                </a:tc>
                <a:tc>
                  <a:txBody>
                    <a:bodyPr/>
                    <a:lstStyle/>
                    <a:p>
                      <a:r>
                        <a:rPr lang="en-US" dirty="0"/>
                        <a:t>July 15 – Sept 15 60F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Sept 16 – Sept 30 56F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Jan 1 – July 14 99F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Oct 1 – Dec 31 56F</a:t>
                      </a:r>
                    </a:p>
                    <a:p>
                      <a:endParaRPr lang="en-US"/>
                    </a:p>
                  </a:txBody>
                  <a:tcPr/>
                </a:tc>
                <a:extLst>
                  <a:ext uri="{0D108BD9-81ED-4DB2-BD59-A6C34878D82A}">
                    <a16:rowId xmlns:a16="http://schemas.microsoft.com/office/drawing/2014/main" val="1321310893"/>
                  </a:ext>
                </a:extLst>
              </a:tr>
              <a:tr h="370840">
                <a:tc>
                  <a:txBody>
                    <a:bodyPr/>
                    <a:lstStyle/>
                    <a:p>
                      <a:r>
                        <a:rPr lang="en-US"/>
                        <a:t>2</a:t>
                      </a:r>
                    </a:p>
                  </a:txBody>
                  <a:tcPr/>
                </a:tc>
                <a:tc>
                  <a:txBody>
                    <a:bodyPr/>
                    <a:lstStyle/>
                    <a:p>
                      <a:r>
                        <a:rPr lang="en-US"/>
                        <a:t>July 15 – Sept 15 60F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Sept 16 – Sept 30 56F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Jan 1 – Mar 31 99F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Oct 1 – Dec 31 56F</a:t>
                      </a:r>
                    </a:p>
                    <a:p>
                      <a:r>
                        <a:rPr lang="en-US"/>
                        <a:t>Apr 1 – July 14 58.5 7DADA</a:t>
                      </a:r>
                    </a:p>
                  </a:txBody>
                  <a:tcPr/>
                </a:tc>
                <a:extLst>
                  <a:ext uri="{0D108BD9-81ED-4DB2-BD59-A6C34878D82A}">
                    <a16:rowId xmlns:a16="http://schemas.microsoft.com/office/drawing/2014/main" val="3085485420"/>
                  </a:ext>
                </a:extLst>
              </a:tr>
              <a:tr h="370840">
                <a:tc>
                  <a:txBody>
                    <a:bodyPr/>
                    <a:lstStyle/>
                    <a:p>
                      <a:r>
                        <a:rPr lang="en-US"/>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July 1 – Sept 14 60F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Sept 15 – Sept 30 56F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Jan 1 – June 30 99F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Oct 1 – Dec 31 56F</a:t>
                      </a:r>
                    </a:p>
                    <a:p>
                      <a:endParaRPr lang="en-US"/>
                    </a:p>
                  </a:txBody>
                  <a:tcPr/>
                </a:tc>
                <a:extLst>
                  <a:ext uri="{0D108BD9-81ED-4DB2-BD59-A6C34878D82A}">
                    <a16:rowId xmlns:a16="http://schemas.microsoft.com/office/drawing/2014/main" val="3034440848"/>
                  </a:ext>
                </a:extLst>
              </a:tr>
              <a:tr h="370840">
                <a:tc>
                  <a:txBody>
                    <a:bodyPr/>
                    <a:lstStyle/>
                    <a:p>
                      <a:r>
                        <a:rPr lang="en-US"/>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Sept 15 – Sept 30 56F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Jan 1 – Sept 14 99F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Oct 1 – Dec 31 56F</a:t>
                      </a:r>
                    </a:p>
                    <a:p>
                      <a:endParaRPr lang="en-US" dirty="0"/>
                    </a:p>
                  </a:txBody>
                  <a:tcPr/>
                </a:tc>
                <a:extLst>
                  <a:ext uri="{0D108BD9-81ED-4DB2-BD59-A6C34878D82A}">
                    <a16:rowId xmlns:a16="http://schemas.microsoft.com/office/drawing/2014/main" val="1794372263"/>
                  </a:ext>
                </a:extLst>
              </a:tr>
            </a:tbl>
          </a:graphicData>
        </a:graphic>
      </p:graphicFrame>
      <p:sp>
        <p:nvSpPr>
          <p:cNvPr id="6" name="Footer Placeholder 5">
            <a:extLst>
              <a:ext uri="{FF2B5EF4-FFF2-40B4-BE49-F238E27FC236}">
                <a16:creationId xmlns:a16="http://schemas.microsoft.com/office/drawing/2014/main" id="{2A99ED42-0C80-7851-D59B-232178207D53}"/>
              </a:ext>
            </a:extLst>
          </p:cNvPr>
          <p:cNvSpPr txBox="1">
            <a:spLocks/>
          </p:cNvSpPr>
          <p:nvPr/>
        </p:nvSpPr>
        <p:spPr>
          <a:xfrm>
            <a:off x="4038600" y="648247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DRAFT - Subject to Revision</a:t>
            </a:r>
          </a:p>
        </p:txBody>
      </p:sp>
    </p:spTree>
    <p:extLst>
      <p:ext uri="{BB962C8B-B14F-4D97-AF65-F5344CB8AC3E}">
        <p14:creationId xmlns:p14="http://schemas.microsoft.com/office/powerpoint/2010/main" val="39977150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98C5-CFFD-270E-19A9-79B35EB3C942}"/>
              </a:ext>
            </a:extLst>
          </p:cNvPr>
          <p:cNvSpPr>
            <a:spLocks noGrp="1"/>
          </p:cNvSpPr>
          <p:nvPr>
            <p:ph type="title"/>
          </p:nvPr>
        </p:nvSpPr>
        <p:spPr/>
        <p:txBody>
          <a:bodyPr/>
          <a:lstStyle/>
          <a:p>
            <a:r>
              <a:rPr lang="en-US"/>
              <a:t>Temperature – Next Steps</a:t>
            </a:r>
          </a:p>
        </p:txBody>
      </p:sp>
      <p:sp>
        <p:nvSpPr>
          <p:cNvPr id="3" name="Slide Number Placeholder 2">
            <a:extLst>
              <a:ext uri="{FF2B5EF4-FFF2-40B4-BE49-F238E27FC236}">
                <a16:creationId xmlns:a16="http://schemas.microsoft.com/office/drawing/2014/main" id="{7F04A7C9-6ED7-5915-69D6-60A7424DA917}"/>
              </a:ext>
            </a:extLst>
          </p:cNvPr>
          <p:cNvSpPr>
            <a:spLocks noGrp="1"/>
          </p:cNvSpPr>
          <p:nvPr>
            <p:ph type="sldNum" sz="quarter" idx="12"/>
          </p:nvPr>
        </p:nvSpPr>
        <p:spPr/>
        <p:txBody>
          <a:bodyPr/>
          <a:lstStyle/>
          <a:p>
            <a:fld id="{A1D9053B-8DB2-EA4A-A9CF-0F8FB54823AA}" type="slidenum">
              <a:rPr lang="en-US" smtClean="0"/>
              <a:t>41</a:t>
            </a:fld>
            <a:endParaRPr lang="en-US"/>
          </a:p>
        </p:txBody>
      </p:sp>
      <p:sp>
        <p:nvSpPr>
          <p:cNvPr id="4" name="Text Placeholder 3">
            <a:extLst>
              <a:ext uri="{FF2B5EF4-FFF2-40B4-BE49-F238E27FC236}">
                <a16:creationId xmlns:a16="http://schemas.microsoft.com/office/drawing/2014/main" id="{52132B4C-F025-CEE2-4D28-F982A423CCB0}"/>
              </a:ext>
            </a:extLst>
          </p:cNvPr>
          <p:cNvSpPr>
            <a:spLocks noGrp="1"/>
          </p:cNvSpPr>
          <p:nvPr>
            <p:ph type="body" sz="quarter" idx="13"/>
          </p:nvPr>
        </p:nvSpPr>
        <p:spPr/>
        <p:txBody>
          <a:bodyPr/>
          <a:lstStyle/>
          <a:p>
            <a:pPr marL="0" defTabSz="685800">
              <a:lnSpc>
                <a:spcPct val="90000"/>
              </a:lnSpc>
            </a:pPr>
            <a:r>
              <a:rPr lang="en-US" dirty="0"/>
              <a:t>Lewiston Warming Analysis</a:t>
            </a:r>
          </a:p>
          <a:p>
            <a:pPr marL="342900" lvl="2"/>
            <a:r>
              <a:rPr lang="en-US" sz="2400" dirty="0"/>
              <a:t>Parametric modeling of flow/release temperature</a:t>
            </a:r>
          </a:p>
          <a:p>
            <a:pPr marL="342900" lvl="2"/>
            <a:r>
              <a:rPr lang="en-US" sz="2400" dirty="0"/>
              <a:t>Domain extends only to Lewiston</a:t>
            </a:r>
          </a:p>
          <a:p>
            <a:pPr marL="342900" lvl="2"/>
            <a:r>
              <a:rPr lang="en-US" sz="2400" dirty="0"/>
              <a:t>Helps guide initial diversion rates</a:t>
            </a:r>
          </a:p>
          <a:p>
            <a:pPr marL="342900" lvl="2"/>
            <a:endParaRPr lang="en-US" dirty="0"/>
          </a:p>
          <a:p>
            <a:pPr marL="0" lvl="1"/>
            <a:r>
              <a:rPr lang="en-US" dirty="0"/>
              <a:t>Climate Adjustments</a:t>
            </a:r>
          </a:p>
          <a:p>
            <a:pPr marL="342900" lvl="2"/>
            <a:r>
              <a:rPr lang="en-US" sz="2400" dirty="0"/>
              <a:t>Need to perturb historical climate to match </a:t>
            </a:r>
            <a:r>
              <a:rPr lang="en-US" sz="2400" dirty="0" err="1"/>
              <a:t>CalSim</a:t>
            </a:r>
            <a:r>
              <a:rPr lang="en-US" sz="2400" dirty="0"/>
              <a:t> scenarios</a:t>
            </a:r>
          </a:p>
          <a:p>
            <a:pPr marL="342900" lvl="2"/>
            <a:r>
              <a:rPr lang="en-US" sz="2400" dirty="0"/>
              <a:t>Adjusting air temperature, water temperature, and runoff volumes</a:t>
            </a:r>
          </a:p>
          <a:p>
            <a:pPr marL="342900" lvl="2"/>
            <a:endParaRPr lang="en-US" dirty="0"/>
          </a:p>
          <a:p>
            <a:pPr marL="0" lvl="1"/>
            <a:r>
              <a:rPr lang="en-US" dirty="0"/>
              <a:t>Diversion Rate Refinement</a:t>
            </a:r>
          </a:p>
          <a:p>
            <a:pPr marL="342900" lvl="2"/>
            <a:r>
              <a:rPr lang="en-US" sz="2400" dirty="0"/>
              <a:t>Revision of initial diversion rates based on full temperature modeling</a:t>
            </a:r>
          </a:p>
          <a:p>
            <a:pPr marL="800100" lvl="1"/>
            <a:endParaRPr lang="en-US" dirty="0"/>
          </a:p>
        </p:txBody>
      </p:sp>
      <p:sp>
        <p:nvSpPr>
          <p:cNvPr id="5" name="Text Placeholder 4">
            <a:extLst>
              <a:ext uri="{FF2B5EF4-FFF2-40B4-BE49-F238E27FC236}">
                <a16:creationId xmlns:a16="http://schemas.microsoft.com/office/drawing/2014/main" id="{11E138F1-570E-75A1-0E80-6AC67AF46337}"/>
              </a:ext>
            </a:extLst>
          </p:cNvPr>
          <p:cNvSpPr>
            <a:spLocks noGrp="1"/>
          </p:cNvSpPr>
          <p:nvPr>
            <p:ph type="body" sz="quarter" idx="14"/>
          </p:nvPr>
        </p:nvSpPr>
        <p:spPr>
          <a:xfrm>
            <a:off x="11024616" y="5696077"/>
            <a:ext cx="996696" cy="1060704"/>
          </a:xfrm>
        </p:spPr>
        <p:txBody>
          <a:bodyPr/>
          <a:lstStyle/>
          <a:p>
            <a:endParaRPr lang="en-US"/>
          </a:p>
        </p:txBody>
      </p:sp>
      <p:sp>
        <p:nvSpPr>
          <p:cNvPr id="7" name="Footer Placeholder 6">
            <a:extLst>
              <a:ext uri="{FF2B5EF4-FFF2-40B4-BE49-F238E27FC236}">
                <a16:creationId xmlns:a16="http://schemas.microsoft.com/office/drawing/2014/main" id="{B063FD50-FB77-38DE-338D-00E57CA93207}"/>
              </a:ext>
            </a:extLst>
          </p:cNvPr>
          <p:cNvSpPr>
            <a:spLocks noGrp="1"/>
          </p:cNvSpPr>
          <p:nvPr>
            <p:ph type="ftr" sz="quarter" idx="15"/>
          </p:nvPr>
        </p:nvSpPr>
        <p:spPr/>
        <p:txBody>
          <a:bodyPr/>
          <a:lstStyle/>
          <a:p>
            <a:r>
              <a:rPr lang="en-US"/>
              <a:t>Interim Update - Contents Subject to Change</a:t>
            </a:r>
          </a:p>
        </p:txBody>
      </p:sp>
    </p:spTree>
    <p:extLst>
      <p:ext uri="{BB962C8B-B14F-4D97-AF65-F5344CB8AC3E}">
        <p14:creationId xmlns:p14="http://schemas.microsoft.com/office/powerpoint/2010/main" val="2745795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01B7-8F2D-BB00-1EB2-5B1D6152A399}"/>
              </a:ext>
            </a:extLst>
          </p:cNvPr>
          <p:cNvSpPr>
            <a:spLocks noGrp="1"/>
          </p:cNvSpPr>
          <p:nvPr>
            <p:ph type="title"/>
          </p:nvPr>
        </p:nvSpPr>
        <p:spPr/>
        <p:txBody>
          <a:bodyPr/>
          <a:lstStyle/>
          <a:p>
            <a:r>
              <a:rPr lang="en-US"/>
              <a:t>TRD </a:t>
            </a:r>
            <a:r>
              <a:rPr lang="en-US" sz="4400"/>
              <a:t>Upcoming Coordination and Schedule</a:t>
            </a:r>
            <a:endParaRPr lang="en-US"/>
          </a:p>
        </p:txBody>
      </p:sp>
      <p:sp>
        <p:nvSpPr>
          <p:cNvPr id="3" name="Slide Number Placeholder 2">
            <a:extLst>
              <a:ext uri="{FF2B5EF4-FFF2-40B4-BE49-F238E27FC236}">
                <a16:creationId xmlns:a16="http://schemas.microsoft.com/office/drawing/2014/main" id="{F4CA9606-EE7B-DAC8-CF10-FD5B01C9C6BD}"/>
              </a:ext>
            </a:extLst>
          </p:cNvPr>
          <p:cNvSpPr>
            <a:spLocks noGrp="1"/>
          </p:cNvSpPr>
          <p:nvPr>
            <p:ph type="sldNum" sz="quarter" idx="12"/>
          </p:nvPr>
        </p:nvSpPr>
        <p:spPr/>
        <p:txBody>
          <a:bodyPr/>
          <a:lstStyle/>
          <a:p>
            <a:fld id="{A1D9053B-8DB2-EA4A-A9CF-0F8FB54823AA}" type="slidenum">
              <a:rPr lang="en-US" smtClean="0"/>
              <a:t>42</a:t>
            </a:fld>
            <a:endParaRPr lang="en-US"/>
          </a:p>
        </p:txBody>
      </p:sp>
      <p:sp>
        <p:nvSpPr>
          <p:cNvPr id="4" name="Text Placeholder 3">
            <a:extLst>
              <a:ext uri="{FF2B5EF4-FFF2-40B4-BE49-F238E27FC236}">
                <a16:creationId xmlns:a16="http://schemas.microsoft.com/office/drawing/2014/main" id="{CC153F60-6D96-5F65-BA82-D11B393D9989}"/>
              </a:ext>
            </a:extLst>
          </p:cNvPr>
          <p:cNvSpPr>
            <a:spLocks noGrp="1"/>
          </p:cNvSpPr>
          <p:nvPr>
            <p:ph type="body" sz="quarter" idx="13"/>
          </p:nvPr>
        </p:nvSpPr>
        <p:spPr>
          <a:xfrm>
            <a:off x="228600" y="1828800"/>
            <a:ext cx="4233231" cy="4352544"/>
          </a:xfrm>
        </p:spPr>
        <p:txBody>
          <a:bodyPr/>
          <a:lstStyle/>
          <a:p>
            <a:r>
              <a:rPr lang="en-US" dirty="0"/>
              <a:t>Planning to hold Interested Party meeting early next year</a:t>
            </a:r>
          </a:p>
          <a:p>
            <a:endParaRPr lang="en-US" dirty="0"/>
          </a:p>
          <a:p>
            <a:endParaRPr lang="en-US" dirty="0"/>
          </a:p>
        </p:txBody>
      </p:sp>
      <p:sp>
        <p:nvSpPr>
          <p:cNvPr id="5" name="Text Placeholder 4">
            <a:extLst>
              <a:ext uri="{FF2B5EF4-FFF2-40B4-BE49-F238E27FC236}">
                <a16:creationId xmlns:a16="http://schemas.microsoft.com/office/drawing/2014/main" id="{6025EF3B-7D5D-8E1B-24AB-925B57002F9D}"/>
              </a:ext>
            </a:extLst>
          </p:cNvPr>
          <p:cNvSpPr>
            <a:spLocks noGrp="1"/>
          </p:cNvSpPr>
          <p:nvPr>
            <p:ph type="body" sz="quarter" idx="14"/>
          </p:nvPr>
        </p:nvSpPr>
        <p:spPr/>
        <p:txBody>
          <a:bodyPr/>
          <a:lstStyle/>
          <a:p>
            <a:endParaRPr lang="en-US"/>
          </a:p>
        </p:txBody>
      </p:sp>
      <p:graphicFrame>
        <p:nvGraphicFramePr>
          <p:cNvPr id="7" name="Table 6">
            <a:extLst>
              <a:ext uri="{FF2B5EF4-FFF2-40B4-BE49-F238E27FC236}">
                <a16:creationId xmlns:a16="http://schemas.microsoft.com/office/drawing/2014/main" id="{715EFE21-5C97-8C8F-9567-17C1A06C4C05}"/>
              </a:ext>
            </a:extLst>
          </p:cNvPr>
          <p:cNvGraphicFramePr>
            <a:graphicFrameLocks noGrp="1"/>
          </p:cNvGraphicFramePr>
          <p:nvPr>
            <p:extLst>
              <p:ext uri="{D42A27DB-BD31-4B8C-83A1-F6EECF244321}">
                <p14:modId xmlns:p14="http://schemas.microsoft.com/office/powerpoint/2010/main" val="567944728"/>
              </p:ext>
            </p:extLst>
          </p:nvPr>
        </p:nvGraphicFramePr>
        <p:xfrm>
          <a:off x="1529906" y="3572540"/>
          <a:ext cx="9132188" cy="1973245"/>
        </p:xfrm>
        <a:graphic>
          <a:graphicData uri="http://schemas.openxmlformats.org/drawingml/2006/table">
            <a:tbl>
              <a:tblPr firstRow="1" bandRow="1">
                <a:tableStyleId>{5C22544A-7EE6-4342-B048-85BDC9FD1C3A}</a:tableStyleId>
              </a:tblPr>
              <a:tblGrid>
                <a:gridCol w="2283047">
                  <a:extLst>
                    <a:ext uri="{9D8B030D-6E8A-4147-A177-3AD203B41FA5}">
                      <a16:colId xmlns:a16="http://schemas.microsoft.com/office/drawing/2014/main" val="2315129573"/>
                    </a:ext>
                  </a:extLst>
                </a:gridCol>
                <a:gridCol w="2283047">
                  <a:extLst>
                    <a:ext uri="{9D8B030D-6E8A-4147-A177-3AD203B41FA5}">
                      <a16:colId xmlns:a16="http://schemas.microsoft.com/office/drawing/2014/main" val="3866406015"/>
                    </a:ext>
                  </a:extLst>
                </a:gridCol>
                <a:gridCol w="2283047">
                  <a:extLst>
                    <a:ext uri="{9D8B030D-6E8A-4147-A177-3AD203B41FA5}">
                      <a16:colId xmlns:a16="http://schemas.microsoft.com/office/drawing/2014/main" val="2853715379"/>
                    </a:ext>
                  </a:extLst>
                </a:gridCol>
                <a:gridCol w="2283047">
                  <a:extLst>
                    <a:ext uri="{9D8B030D-6E8A-4147-A177-3AD203B41FA5}">
                      <a16:colId xmlns:a16="http://schemas.microsoft.com/office/drawing/2014/main" val="145628812"/>
                    </a:ext>
                  </a:extLst>
                </a:gridCol>
              </a:tblGrid>
              <a:tr h="469208">
                <a:tc>
                  <a:txBody>
                    <a:bodyPr/>
                    <a:lstStyle/>
                    <a:p>
                      <a:r>
                        <a:rPr lang="en-US" dirty="0"/>
                        <a:t>Winter 2024</a:t>
                      </a:r>
                    </a:p>
                  </a:txBody>
                  <a:tcPr/>
                </a:tc>
                <a:tc>
                  <a:txBody>
                    <a:bodyPr/>
                    <a:lstStyle/>
                    <a:p>
                      <a:r>
                        <a:rPr lang="en-US" dirty="0"/>
                        <a:t>Early 2025</a:t>
                      </a:r>
                    </a:p>
                  </a:txBody>
                  <a:tcPr/>
                </a:tc>
                <a:tc>
                  <a:txBody>
                    <a:bodyPr/>
                    <a:lstStyle/>
                    <a:p>
                      <a:r>
                        <a:rPr lang="en-US" dirty="0"/>
                        <a:t>Summer 2025</a:t>
                      </a:r>
                    </a:p>
                  </a:txBody>
                  <a:tcPr/>
                </a:tc>
                <a:tc>
                  <a:txBody>
                    <a:bodyPr/>
                    <a:lstStyle/>
                    <a:p>
                      <a:r>
                        <a:rPr lang="en-US" dirty="0"/>
                        <a:t>Late 2025</a:t>
                      </a:r>
                    </a:p>
                  </a:txBody>
                  <a:tcPr/>
                </a:tc>
                <a:extLst>
                  <a:ext uri="{0D108BD9-81ED-4DB2-BD59-A6C34878D82A}">
                    <a16:rowId xmlns:a16="http://schemas.microsoft.com/office/drawing/2014/main" val="2306216463"/>
                  </a:ext>
                </a:extLst>
              </a:tr>
              <a:tr h="1504037">
                <a:tc>
                  <a:txBody>
                    <a:bodyPr/>
                    <a:lstStyle/>
                    <a:p>
                      <a:r>
                        <a:rPr lang="en-US" dirty="0"/>
                        <a:t>Alternative Development</a:t>
                      </a:r>
                    </a:p>
                  </a:txBody>
                  <a:tcPr/>
                </a:tc>
                <a:tc>
                  <a:txBody>
                    <a:bodyPr/>
                    <a:lstStyle/>
                    <a:p>
                      <a:r>
                        <a:rPr lang="en-US" dirty="0"/>
                        <a:t>Modeling</a:t>
                      </a:r>
                    </a:p>
                  </a:txBody>
                  <a:tcPr/>
                </a:tc>
                <a:tc>
                  <a:txBody>
                    <a:bodyPr/>
                    <a:lstStyle/>
                    <a:p>
                      <a:r>
                        <a:rPr lang="en-US" dirty="0"/>
                        <a:t>Biological Assessment/Public Draft NEPA</a:t>
                      </a:r>
                    </a:p>
                  </a:txBody>
                  <a:tcPr/>
                </a:tc>
                <a:tc>
                  <a:txBody>
                    <a:bodyPr/>
                    <a:lstStyle/>
                    <a:p>
                      <a:r>
                        <a:rPr lang="en-US" dirty="0"/>
                        <a:t>Biological Opinion/Final NEPA/NEPA Decision</a:t>
                      </a:r>
                    </a:p>
                  </a:txBody>
                  <a:tcPr/>
                </a:tc>
                <a:extLst>
                  <a:ext uri="{0D108BD9-81ED-4DB2-BD59-A6C34878D82A}">
                    <a16:rowId xmlns:a16="http://schemas.microsoft.com/office/drawing/2014/main" val="1457919999"/>
                  </a:ext>
                </a:extLst>
              </a:tr>
            </a:tbl>
          </a:graphicData>
        </a:graphic>
      </p:graphicFrame>
    </p:spTree>
    <p:extLst>
      <p:ext uri="{BB962C8B-B14F-4D97-AF65-F5344CB8AC3E}">
        <p14:creationId xmlns:p14="http://schemas.microsoft.com/office/powerpoint/2010/main" val="1673569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54AF925-444F-2D40-980F-94567954927E}"/>
              </a:ext>
            </a:extLst>
          </p:cNvPr>
          <p:cNvSpPr>
            <a:spLocks noGrp="1"/>
          </p:cNvSpPr>
          <p:nvPr>
            <p:ph type="subTitle" idx="1"/>
          </p:nvPr>
        </p:nvSpPr>
        <p:spPr/>
        <p:txBody>
          <a:bodyPr/>
          <a:lstStyle/>
          <a:p>
            <a:r>
              <a:rPr lang="en-US" dirty="0"/>
              <a:t>Thank you</a:t>
            </a:r>
          </a:p>
        </p:txBody>
      </p:sp>
    </p:spTree>
    <p:extLst>
      <p:ext uri="{BB962C8B-B14F-4D97-AF65-F5344CB8AC3E}">
        <p14:creationId xmlns:p14="http://schemas.microsoft.com/office/powerpoint/2010/main" val="1829482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34372-EE2C-45F2-CB58-2BB1D97B6F4B}"/>
              </a:ext>
            </a:extLst>
          </p:cNvPr>
          <p:cNvSpPr>
            <a:spLocks noGrp="1"/>
          </p:cNvSpPr>
          <p:nvPr>
            <p:ph type="title"/>
          </p:nvPr>
        </p:nvSpPr>
        <p:spPr/>
        <p:txBody>
          <a:bodyPr/>
          <a:lstStyle/>
          <a:p>
            <a:r>
              <a:rPr lang="en-US" dirty="0"/>
              <a:t>Prior WIIN Act Quarterly Meetings (3 of 3)</a:t>
            </a:r>
          </a:p>
        </p:txBody>
      </p:sp>
      <p:sp>
        <p:nvSpPr>
          <p:cNvPr id="3" name="Content Placeholder 2">
            <a:extLst>
              <a:ext uri="{FF2B5EF4-FFF2-40B4-BE49-F238E27FC236}">
                <a16:creationId xmlns:a16="http://schemas.microsoft.com/office/drawing/2014/main" id="{B3FAB853-6C2B-6464-1B7A-37E714549571}"/>
              </a:ext>
            </a:extLst>
          </p:cNvPr>
          <p:cNvSpPr>
            <a:spLocks noGrp="1"/>
          </p:cNvSpPr>
          <p:nvPr>
            <p:ph idx="1"/>
          </p:nvPr>
        </p:nvSpPr>
        <p:spPr/>
        <p:txBody>
          <a:bodyPr/>
          <a:lstStyle/>
          <a:p>
            <a:r>
              <a:rPr lang="en-US" dirty="0"/>
              <a:t>March 2024 – Cooperating Agency 2</a:t>
            </a:r>
            <a:r>
              <a:rPr lang="en-US" baseline="30000" dirty="0"/>
              <a:t>nd</a:t>
            </a:r>
            <a:r>
              <a:rPr lang="en-US" dirty="0"/>
              <a:t> Draft EIS release</a:t>
            </a:r>
          </a:p>
          <a:p>
            <a:r>
              <a:rPr lang="en-US" dirty="0"/>
              <a:t>June 2024 – Cooperating Agency Comment Themes, Release of DEIS</a:t>
            </a:r>
          </a:p>
          <a:p>
            <a:r>
              <a:rPr lang="en-US" dirty="0"/>
              <a:t>September 2024 – Themes of Public Comments Received on DEIS</a:t>
            </a:r>
          </a:p>
        </p:txBody>
      </p:sp>
      <p:pic>
        <p:nvPicPr>
          <p:cNvPr id="6" name="Content Placeholder 5" descr="A field of flowers with a river running through it.">
            <a:extLst>
              <a:ext uri="{FF2B5EF4-FFF2-40B4-BE49-F238E27FC236}">
                <a16:creationId xmlns:a16="http://schemas.microsoft.com/office/drawing/2014/main" id="{A4CBC841-F94D-D924-BFDB-77C4ADA605EE}"/>
              </a:ext>
            </a:extLst>
          </p:cNvPr>
          <p:cNvPicPr>
            <a:picLocks noGrp="1" noChangeAspect="1"/>
          </p:cNvPicPr>
          <p:nvPr>
            <p:ph idx="13"/>
          </p:nvPr>
        </p:nvPicPr>
        <p:blipFill>
          <a:blip r:embed="rId2"/>
          <a:stretch>
            <a:fillRect/>
          </a:stretch>
        </p:blipFill>
        <p:spPr>
          <a:xfrm>
            <a:off x="6734357" y="2448173"/>
            <a:ext cx="4590686" cy="3066554"/>
          </a:xfrm>
          <a:prstGeom prst="rect">
            <a:avLst/>
          </a:prstGeom>
        </p:spPr>
      </p:pic>
      <p:sp>
        <p:nvSpPr>
          <p:cNvPr id="5" name="Text Placeholder 4">
            <a:extLst>
              <a:ext uri="{FF2B5EF4-FFF2-40B4-BE49-F238E27FC236}">
                <a16:creationId xmlns:a16="http://schemas.microsoft.com/office/drawing/2014/main" id="{371B3D44-AE6A-3367-3A26-74AEBE67D648}"/>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456970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294F5-ACA0-45DE-22E7-CA36AC88BFB2}"/>
              </a:ext>
            </a:extLst>
          </p:cNvPr>
          <p:cNvSpPr>
            <a:spLocks noGrp="1"/>
          </p:cNvSpPr>
          <p:nvPr>
            <p:ph type="title"/>
          </p:nvPr>
        </p:nvSpPr>
        <p:spPr/>
        <p:txBody>
          <a:bodyPr/>
          <a:lstStyle/>
          <a:p>
            <a:r>
              <a:rPr lang="en-US" dirty="0"/>
              <a:t>Longfin Smelt Critical Habitat</a:t>
            </a:r>
          </a:p>
        </p:txBody>
      </p:sp>
      <p:sp>
        <p:nvSpPr>
          <p:cNvPr id="3" name="Content Placeholder 2">
            <a:extLst>
              <a:ext uri="{FF2B5EF4-FFF2-40B4-BE49-F238E27FC236}">
                <a16:creationId xmlns:a16="http://schemas.microsoft.com/office/drawing/2014/main" id="{FE6745FF-8164-78E6-CD3F-02CA52675111}"/>
              </a:ext>
            </a:extLst>
          </p:cNvPr>
          <p:cNvSpPr>
            <a:spLocks noGrp="1"/>
          </p:cNvSpPr>
          <p:nvPr>
            <p:ph idx="1"/>
          </p:nvPr>
        </p:nvSpPr>
        <p:spPr/>
        <p:txBody>
          <a:bodyPr/>
          <a:lstStyle/>
          <a:p>
            <a:r>
              <a:rPr lang="en-US" dirty="0"/>
              <a:t>Information provided by USFWS</a:t>
            </a:r>
          </a:p>
        </p:txBody>
      </p:sp>
      <p:sp>
        <p:nvSpPr>
          <p:cNvPr id="5" name="Text Placeholder 4">
            <a:extLst>
              <a:ext uri="{FF2B5EF4-FFF2-40B4-BE49-F238E27FC236}">
                <a16:creationId xmlns:a16="http://schemas.microsoft.com/office/drawing/2014/main" id="{4B353970-5D88-1D6C-4091-1B70B321F7C4}"/>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797670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BD05-0D81-346E-5EF2-9CDC5377D9BA}"/>
              </a:ext>
            </a:extLst>
          </p:cNvPr>
          <p:cNvSpPr>
            <a:spLocks noGrp="1"/>
          </p:cNvSpPr>
          <p:nvPr>
            <p:ph type="title"/>
          </p:nvPr>
        </p:nvSpPr>
        <p:spPr/>
        <p:txBody>
          <a:bodyPr/>
          <a:lstStyle/>
          <a:p>
            <a:r>
              <a:rPr lang="en-US"/>
              <a:t>2021 NEPA and ESA Process (1 of 2)</a:t>
            </a:r>
          </a:p>
        </p:txBody>
      </p:sp>
      <p:sp>
        <p:nvSpPr>
          <p:cNvPr id="3" name="Text Placeholder 2">
            <a:extLst>
              <a:ext uri="{FF2B5EF4-FFF2-40B4-BE49-F238E27FC236}">
                <a16:creationId xmlns:a16="http://schemas.microsoft.com/office/drawing/2014/main" id="{62997BA1-90E6-CB8D-7971-058994B00DCA}"/>
              </a:ext>
            </a:extLst>
          </p:cNvPr>
          <p:cNvSpPr>
            <a:spLocks noGrp="1"/>
          </p:cNvSpPr>
          <p:nvPr>
            <p:ph type="body" sz="quarter" idx="13"/>
          </p:nvPr>
        </p:nvSpPr>
        <p:spPr/>
        <p:txBody>
          <a:bodyPr/>
          <a:lstStyle/>
          <a:p>
            <a:r>
              <a:rPr lang="en-US"/>
              <a:t>NEPA</a:t>
            </a:r>
          </a:p>
          <a:p>
            <a:pPr lvl="1"/>
            <a:r>
              <a:rPr lang="en-US"/>
              <a:t>Notice of Intent, Scoping, No Action review, and Resource Analyses</a:t>
            </a:r>
          </a:p>
          <a:p>
            <a:pPr lvl="1"/>
            <a:r>
              <a:rPr lang="en-US"/>
              <a:t>Initial Alt Report</a:t>
            </a:r>
          </a:p>
          <a:p>
            <a:pPr lvl="1"/>
            <a:r>
              <a:rPr lang="en-US"/>
              <a:t>Co-op Draft Environmental Impact Statement, Summary, Purpose and Need, Proposed Alternatives, Resource Areas</a:t>
            </a:r>
          </a:p>
          <a:p>
            <a:pPr lvl="1"/>
            <a:r>
              <a:rPr lang="en-US"/>
              <a:t>Public Draft Environmental Impact Statement, Action Alternatives, Preferred/Proposed Action, Analysis</a:t>
            </a:r>
          </a:p>
          <a:p>
            <a:pPr lvl="1"/>
            <a:r>
              <a:rPr lang="en-US"/>
              <a:t>Final Environmental Impact Statement</a:t>
            </a:r>
          </a:p>
          <a:p>
            <a:pPr lvl="1"/>
            <a:r>
              <a:rPr lang="en-US"/>
              <a:t>Record of Decision</a:t>
            </a:r>
          </a:p>
        </p:txBody>
      </p:sp>
      <p:sp>
        <p:nvSpPr>
          <p:cNvPr id="4" name="Text Placeholder 3">
            <a:extLst>
              <a:ext uri="{FF2B5EF4-FFF2-40B4-BE49-F238E27FC236}">
                <a16:creationId xmlns:a16="http://schemas.microsoft.com/office/drawing/2014/main" id="{2E1701B3-6CF7-5438-D9D7-DE65228969D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932092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4681-CAF4-8760-7FC4-C8891EBE74B8}"/>
              </a:ext>
            </a:extLst>
          </p:cNvPr>
          <p:cNvSpPr>
            <a:spLocks noGrp="1"/>
          </p:cNvSpPr>
          <p:nvPr>
            <p:ph type="title"/>
          </p:nvPr>
        </p:nvSpPr>
        <p:spPr/>
        <p:txBody>
          <a:bodyPr/>
          <a:lstStyle/>
          <a:p>
            <a:r>
              <a:rPr lang="en-US"/>
              <a:t>2021 NEPA and ESA Process (2 of 2)</a:t>
            </a:r>
          </a:p>
        </p:txBody>
      </p:sp>
      <p:sp>
        <p:nvSpPr>
          <p:cNvPr id="3" name="Text Placeholder 2">
            <a:extLst>
              <a:ext uri="{FF2B5EF4-FFF2-40B4-BE49-F238E27FC236}">
                <a16:creationId xmlns:a16="http://schemas.microsoft.com/office/drawing/2014/main" id="{A103435D-69BD-7186-03ED-181D2FD51B5B}"/>
              </a:ext>
            </a:extLst>
          </p:cNvPr>
          <p:cNvSpPr>
            <a:spLocks noGrp="1"/>
          </p:cNvSpPr>
          <p:nvPr>
            <p:ph type="body" sz="quarter" idx="13"/>
          </p:nvPr>
        </p:nvSpPr>
        <p:spPr/>
        <p:txBody>
          <a:bodyPr/>
          <a:lstStyle/>
          <a:p>
            <a:r>
              <a:rPr lang="en-US"/>
              <a:t>ESA</a:t>
            </a:r>
          </a:p>
          <a:p>
            <a:pPr lvl="1"/>
            <a:r>
              <a:rPr lang="en-US"/>
              <a:t>Draft Biological Assessment</a:t>
            </a:r>
          </a:p>
          <a:p>
            <a:pPr lvl="1"/>
            <a:r>
              <a:rPr lang="en-US"/>
              <a:t>Final Biological Assessment</a:t>
            </a:r>
          </a:p>
          <a:p>
            <a:pPr lvl="1"/>
            <a:r>
              <a:rPr lang="en-US"/>
              <a:t>Biological Opinions</a:t>
            </a:r>
          </a:p>
        </p:txBody>
      </p:sp>
      <p:sp>
        <p:nvSpPr>
          <p:cNvPr id="4" name="Text Placeholder 3">
            <a:extLst>
              <a:ext uri="{FF2B5EF4-FFF2-40B4-BE49-F238E27FC236}">
                <a16:creationId xmlns:a16="http://schemas.microsoft.com/office/drawing/2014/main" id="{C033FB7A-7C80-3095-B4E1-6B7A353A52FA}"/>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0047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Public Review</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dirty="0"/>
              <a:t>July 26, 2024 – Release of Public Draft EIS</a:t>
            </a:r>
          </a:p>
          <a:p>
            <a:r>
              <a:rPr lang="en-US" dirty="0"/>
              <a:t>August and September 2024 – 3 in-person meetings and 3 virtual meetings</a:t>
            </a:r>
          </a:p>
          <a:p>
            <a:r>
              <a:rPr lang="en-US" dirty="0"/>
              <a:t>September 9, 2024 – End of public comment period; received 1,100 comment blocks for response</a:t>
            </a:r>
          </a:p>
          <a:p>
            <a:r>
              <a:rPr lang="en-US" dirty="0"/>
              <a:t>November 15, 2024 – Release of Final EIS and start of 30-day cooling off period</a:t>
            </a:r>
          </a:p>
        </p:txBody>
      </p:sp>
      <p:sp>
        <p:nvSpPr>
          <p:cNvPr id="6" name="Text Placeholder 5">
            <a:extLst>
              <a:ext uri="{FF2B5EF4-FFF2-40B4-BE49-F238E27FC236}">
                <a16:creationId xmlns:a16="http://schemas.microsoft.com/office/drawing/2014/main" id="{AEF6AF61-8C6D-AC4B-BDD4-A82702766B97}"/>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8702749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 white" id="{5B01CB95-E967-0C4E-BB61-92E0A8DDC530}" vid="{E52EC274-00E1-074E-B9C7-D32580BC5D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929DC23C2C4149A6ACBA33B2E481B5" ma:contentTypeVersion="6" ma:contentTypeDescription="Create a new document." ma:contentTypeScope="" ma:versionID="49a3a9058e2dc61f80f62c633b3395c0">
  <xsd:schema xmlns:xsd="http://www.w3.org/2001/XMLSchema" xmlns:xs="http://www.w3.org/2001/XMLSchema" xmlns:p="http://schemas.microsoft.com/office/2006/metadata/properties" xmlns:ns2="3154529d-6bd4-4c94-9ef4-d52c104a311c" xmlns:ns3="d401e78d-9e40-45e7-8de3-95b263a9bf66" targetNamespace="http://schemas.microsoft.com/office/2006/metadata/properties" ma:root="true" ma:fieldsID="10fc8d22696108c47b0fac800281b61d" ns2:_="" ns3:_="">
    <xsd:import namespace="3154529d-6bd4-4c94-9ef4-d52c104a311c"/>
    <xsd:import namespace="d401e78d-9e40-45e7-8de3-95b263a9bf6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54529d-6bd4-4c94-9ef4-d52c104a31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01e78d-9e40-45e7-8de3-95b263a9bf6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6777A2-403A-49EE-84E0-B7AB4405E5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54529d-6bd4-4c94-9ef4-d52c104a311c"/>
    <ds:schemaRef ds:uri="d401e78d-9e40-45e7-8de3-95b263a9bf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1D7D05-2F24-4089-A4CE-4DA40291AEA9}">
  <ds:schemaRefs>
    <ds:schemaRef ds:uri="http://purl.org/dc/dcmitype/"/>
    <ds:schemaRef ds:uri="http://schemas.microsoft.com/office/2006/metadata/properties"/>
    <ds:schemaRef ds:uri="d401e78d-9e40-45e7-8de3-95b263a9bf66"/>
    <ds:schemaRef ds:uri="3154529d-6bd4-4c94-9ef4-d52c104a311c"/>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44F30C80-F326-4890-B5FE-4497856FD2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3896</TotalTime>
  <Words>1900</Words>
  <Application>Microsoft Office PowerPoint</Application>
  <PresentationFormat>Widescreen</PresentationFormat>
  <Paragraphs>325</Paragraphs>
  <Slides>43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Segoe UI</vt:lpstr>
      <vt:lpstr>Segoe UI Semibold</vt:lpstr>
      <vt:lpstr>Office Theme</vt:lpstr>
      <vt:lpstr>LTO WIIN Act Meeting</vt:lpstr>
      <vt:lpstr>Agenda</vt:lpstr>
      <vt:lpstr>Prior WIIN Act Quarterly Meetings (1 of 3)</vt:lpstr>
      <vt:lpstr>Prior WIIN Act Quarterly Meetings (2 of 3)</vt:lpstr>
      <vt:lpstr>Prior WIIN Act Quarterly Meetings (3 of 3)</vt:lpstr>
      <vt:lpstr>Longfin Smelt Critical Habitat</vt:lpstr>
      <vt:lpstr>2021 NEPA and ESA Process (1 of 2)</vt:lpstr>
      <vt:lpstr>2021 NEPA and ESA Process (2 of 2)</vt:lpstr>
      <vt:lpstr>Public Review</vt:lpstr>
      <vt:lpstr>Record of Decision</vt:lpstr>
      <vt:lpstr>ROD Key Considerations</vt:lpstr>
      <vt:lpstr>ROD Mitigation Measures (1 of 2)</vt:lpstr>
      <vt:lpstr>ROD Mitigation Measures (2 of 2)</vt:lpstr>
      <vt:lpstr>ROD Permitting and Compliance (1 of 2)</vt:lpstr>
      <vt:lpstr>ROD Permitting and Compliance (2 of 2)</vt:lpstr>
      <vt:lpstr>2024 USFWS Biological Opinion</vt:lpstr>
      <vt:lpstr>Differences between 2019 and 2024</vt:lpstr>
      <vt:lpstr>Adaptive Management Program</vt:lpstr>
      <vt:lpstr>Adaptive Management Framework</vt:lpstr>
      <vt:lpstr>Adaptive Management Framework</vt:lpstr>
      <vt:lpstr>Healthy Rivers and Landscape (HRL) Program</vt:lpstr>
      <vt:lpstr>Final EIS Milestones</vt:lpstr>
      <vt:lpstr>Trinity River Division (TRD) Reconsultation Update</vt:lpstr>
      <vt:lpstr>Trinity River Division (TRD) – Joint Lead Meetings</vt:lpstr>
      <vt:lpstr>Trinity River Division (TRD) – Screening Criteria</vt:lpstr>
      <vt:lpstr>TRD Preliminary Alternatives (1 of 2)</vt:lpstr>
      <vt:lpstr>TRD Preliminary Alternatives (1 of 2)</vt:lpstr>
      <vt:lpstr>Key Operations of NAA and Alt 2-4 </vt:lpstr>
      <vt:lpstr>CalSim Results Limitations and Interpretation (1 of 2)</vt:lpstr>
      <vt:lpstr>CalSim Results Limitations and Interpretation (2 of 2)</vt:lpstr>
      <vt:lpstr>TRD Component – Lewiston Releases</vt:lpstr>
      <vt:lpstr>TRD Component – Lewiston Releases</vt:lpstr>
      <vt:lpstr>TRD Component – Storage</vt:lpstr>
      <vt:lpstr>TRD Component – Storage </vt:lpstr>
      <vt:lpstr>TRD Component – Diversions</vt:lpstr>
      <vt:lpstr>TRD Component – Diversions</vt:lpstr>
      <vt:lpstr>TRD CalSim Modeling Next Steps</vt:lpstr>
      <vt:lpstr>Trinity River Features for Temperature</vt:lpstr>
      <vt:lpstr>Modeling Workflow</vt:lpstr>
      <vt:lpstr>Temperature Logic</vt:lpstr>
      <vt:lpstr>Temperature – Next Steps</vt:lpstr>
      <vt:lpstr>TRD Upcoming Coordination and Schedule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No more that two lines</dc:title>
  <dc:subject/>
  <dc:creator>Soeth, Peter D</dc:creator>
  <cp:keywords/>
  <dc:description/>
  <cp:lastModifiedBy>Lacey Weber</cp:lastModifiedBy>
  <cp:revision>64</cp:revision>
  <cp:lastPrinted>2020-01-28T17:10:41Z</cp:lastPrinted>
  <dcterms:created xsi:type="dcterms:W3CDTF">2016-11-04T19:21:58Z</dcterms:created>
  <dcterms:modified xsi:type="dcterms:W3CDTF">2024-12-12T16:59:39Z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0x01010002929DC23C2C4149A6ACBA33B2E481B5</vt:lpwstr>
  </property>
</Properties>
</file>